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9"/>
  </p:notesMasterIdLst>
  <p:handoutMasterIdLst>
    <p:handoutMasterId r:id="rId40"/>
  </p:handoutMasterIdLst>
  <p:sldIdLst>
    <p:sldId id="854" r:id="rId5"/>
    <p:sldId id="878" r:id="rId6"/>
    <p:sldId id="1020" r:id="rId7"/>
    <p:sldId id="1018" r:id="rId8"/>
    <p:sldId id="1024" r:id="rId9"/>
    <p:sldId id="1019" r:id="rId10"/>
    <p:sldId id="1021" r:id="rId11"/>
    <p:sldId id="1022" r:id="rId12"/>
    <p:sldId id="1023" r:id="rId13"/>
    <p:sldId id="1068" r:id="rId14"/>
    <p:sldId id="1042" r:id="rId15"/>
    <p:sldId id="1043" r:id="rId16"/>
    <p:sldId id="1053" r:id="rId17"/>
    <p:sldId id="1044" r:id="rId18"/>
    <p:sldId id="1045" r:id="rId19"/>
    <p:sldId id="1046" r:id="rId20"/>
    <p:sldId id="1047" r:id="rId21"/>
    <p:sldId id="767" r:id="rId22"/>
    <p:sldId id="1048" r:id="rId23"/>
    <p:sldId id="1050" r:id="rId24"/>
    <p:sldId id="1051" r:id="rId25"/>
    <p:sldId id="783" r:id="rId26"/>
    <p:sldId id="784" r:id="rId27"/>
    <p:sldId id="1052" r:id="rId28"/>
    <p:sldId id="1054" r:id="rId29"/>
    <p:sldId id="668" r:id="rId30"/>
    <p:sldId id="669" r:id="rId31"/>
    <p:sldId id="1061" r:id="rId32"/>
    <p:sldId id="1056" r:id="rId33"/>
    <p:sldId id="1057" r:id="rId34"/>
    <p:sldId id="1058" r:id="rId35"/>
    <p:sldId id="1059" r:id="rId36"/>
    <p:sldId id="271" r:id="rId37"/>
    <p:sldId id="278" r:id="rId3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91"/>
    <p:restoredTop sz="96860"/>
  </p:normalViewPr>
  <p:slideViewPr>
    <p:cSldViewPr snapToObjects="1">
      <p:cViewPr varScale="1">
        <p:scale>
          <a:sx n="162" d="100"/>
          <a:sy n="162" d="100"/>
        </p:scale>
        <p:origin x="200" y="92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10/8/22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10/8/22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161469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277467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3118458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71403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20</a:t>
            </a:fld>
            <a:endParaRPr lang="en-US" altLang="en-US"/>
          </a:p>
        </p:txBody>
      </p:sp>
    </p:spTree>
    <p:extLst>
      <p:ext uri="{BB962C8B-B14F-4D97-AF65-F5344CB8AC3E}">
        <p14:creationId xmlns:p14="http://schemas.microsoft.com/office/powerpoint/2010/main" val="2704398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409724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10890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5685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1992128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10/8/22</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6690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10/8/22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10/8/22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20143296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1pPr>
            <a:lvl2pPr marL="0" marR="0" lvl="1" indent="15239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2pPr>
            <a:lvl3pPr marL="0" marR="0" lvl="2" indent="292093"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3pPr>
            <a:lvl4pPr marL="0" marR="0" lvl="3" indent="444489"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4pPr>
            <a:lvl5pPr marL="0" marR="0" lvl="4" indent="58418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5pPr>
            <a:lvl6pPr marL="0" marR="0" lvl="5" indent="736582"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6pPr>
            <a:lvl7pPr marL="0" marR="0" lvl="6" indent="888978"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7pPr>
            <a:lvl8pPr marL="0" marR="0" lvl="7" indent="1028675"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8pPr>
            <a:lvl9pPr marL="0" marR="0" lvl="8" indent="1181071"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900">
              <a:solidFill>
                <a:schemeClr val="dk2"/>
              </a:solidFill>
              <a:latin typeface="Arial"/>
              <a:ea typeface="Arial"/>
              <a:cs typeface="Arial"/>
              <a:sym typeface="Arial"/>
            </a:endParaRPr>
          </a:p>
        </p:txBody>
      </p:sp>
    </p:spTree>
    <p:extLst>
      <p:ext uri="{BB962C8B-B14F-4D97-AF65-F5344CB8AC3E}">
        <p14:creationId xmlns:p14="http://schemas.microsoft.com/office/powerpoint/2010/main" val="51264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 Containers, Events, SSO</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90" r:id="rId8"/>
    <p:sldLayoutId id="2147493591" r:id="rId9"/>
    <p:sldLayoutId id="2147493592"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ozilla.org/en-US/docs/Web/Security/Same-origin_policy" TargetMode="External"/><Relationship Id="rId2" Type="http://schemas.openxmlformats.org/officeDocument/2006/relationships/hyperlink" Target="https://developer.mozilla.org/en-US/docs/Web/API/Fetch_API" TargetMode="Externa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Hypermedia"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28.png"/><Relationship Id="rId3" Type="http://schemas.openxmlformats.org/officeDocument/2006/relationships/image" Target="../media/image1.emf"/><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tiff"/></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chemeClr val="bg1"/>
                </a:solidFill>
              </a:rPr>
              <a:t>Lecture 5: Containers, </a:t>
            </a:r>
            <a:r>
              <a:rPr lang="en-US" altLang="en-US" sz="3200" i="1" dirty="0" err="1">
                <a:solidFill>
                  <a:schemeClr val="bg1"/>
                </a:solidFill>
              </a:rPr>
              <a:t>FaaS</a:t>
            </a:r>
            <a:r>
              <a:rPr lang="en-US" altLang="en-US" sz="3200" i="1" dirty="0">
                <a:solidFill>
                  <a:schemeClr val="bg1"/>
                </a:solidFill>
              </a:rPr>
              <a:t>, Events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 Little More REST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Containers-Events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079216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FDAF4-4957-6549-B18B-B02C838E2F59}"/>
              </a:ext>
            </a:extLst>
          </p:cNvPr>
          <p:cNvSpPr>
            <a:spLocks noGrp="1"/>
          </p:cNvSpPr>
          <p:nvPr>
            <p:ph idx="1"/>
          </p:nvPr>
        </p:nvSpPr>
        <p:spPr>
          <a:xfrm>
            <a:off x="152400" y="590550"/>
            <a:ext cx="8763000" cy="4038600"/>
          </a:xfrm>
        </p:spPr>
        <p:txBody>
          <a:bodyPr/>
          <a:lstStyle/>
          <a:p>
            <a:r>
              <a:rPr lang="en-US" sz="1800" dirty="0"/>
              <a:t>When your handler receives a REST operation, there are the following elements. Not all methods have all elements:</a:t>
            </a:r>
          </a:p>
          <a:p>
            <a:pPr lvl="1"/>
            <a:r>
              <a:rPr lang="en-US" sz="1600" dirty="0"/>
              <a:t>Path</a:t>
            </a:r>
          </a:p>
          <a:p>
            <a:pPr lvl="1"/>
            <a:r>
              <a:rPr lang="en-US" sz="1600" dirty="0"/>
              <a:t>Path parameters</a:t>
            </a:r>
          </a:p>
          <a:p>
            <a:pPr lvl="1"/>
            <a:r>
              <a:rPr lang="en-US" sz="1600" dirty="0"/>
              <a:t>Query string parameters</a:t>
            </a:r>
          </a:p>
          <a:p>
            <a:pPr lvl="1"/>
            <a:r>
              <a:rPr lang="en-US" sz="1600" dirty="0"/>
              <a:t>Headers</a:t>
            </a:r>
          </a:p>
          <a:p>
            <a:pPr lvl="1"/>
            <a:r>
              <a:rPr lang="en-US" sz="1600" dirty="0"/>
              <a:t>Body</a:t>
            </a:r>
          </a:p>
          <a:p>
            <a:r>
              <a:rPr lang="en-US" sz="1800" dirty="0"/>
              <a:t>The REST handler’s response has the following elements:</a:t>
            </a:r>
          </a:p>
          <a:p>
            <a:pPr lvl="1"/>
            <a:r>
              <a:rPr lang="en-US" sz="1600" dirty="0"/>
              <a:t>Status code</a:t>
            </a:r>
          </a:p>
          <a:p>
            <a:pPr lvl="1"/>
            <a:r>
              <a:rPr lang="en-US" sz="1600" dirty="0"/>
              <a:t>Body</a:t>
            </a:r>
          </a:p>
          <a:p>
            <a:pPr lvl="1"/>
            <a:r>
              <a:rPr lang="en-US" sz="1600" dirty="0"/>
              <a:t>Headers</a:t>
            </a:r>
          </a:p>
          <a:p>
            <a:r>
              <a:rPr lang="en-US" sz="1800" dirty="0"/>
              <a:t>The route handler maps between the REST representation of the elements and the language/runtime representation.</a:t>
            </a:r>
          </a:p>
        </p:txBody>
      </p:sp>
      <p:sp>
        <p:nvSpPr>
          <p:cNvPr id="3" name="Title 2">
            <a:extLst>
              <a:ext uri="{FF2B5EF4-FFF2-40B4-BE49-F238E27FC236}">
                <a16:creationId xmlns:a16="http://schemas.microsoft.com/office/drawing/2014/main" id="{695C8573-7607-B244-9FA9-F5B3DD2B6E22}"/>
              </a:ext>
            </a:extLst>
          </p:cNvPr>
          <p:cNvSpPr>
            <a:spLocks noGrp="1"/>
          </p:cNvSpPr>
          <p:nvPr>
            <p:ph type="title"/>
          </p:nvPr>
        </p:nvSpPr>
        <p:spPr/>
        <p:txBody>
          <a:bodyPr/>
          <a:lstStyle/>
          <a:p>
            <a:r>
              <a:rPr lang="en-US" dirty="0"/>
              <a:t>REST Method</a:t>
            </a:r>
          </a:p>
        </p:txBody>
      </p:sp>
      <p:sp>
        <p:nvSpPr>
          <p:cNvPr id="4" name="Rounded Rectangle 3">
            <a:extLst>
              <a:ext uri="{FF2B5EF4-FFF2-40B4-BE49-F238E27FC236}">
                <a16:creationId xmlns:a16="http://schemas.microsoft.com/office/drawing/2014/main" id="{19AFBE02-DA2E-B14A-A561-74424EE815DD}"/>
              </a:ext>
            </a:extLst>
          </p:cNvPr>
          <p:cNvSpPr/>
          <p:nvPr/>
        </p:nvSpPr>
        <p:spPr>
          <a:xfrm>
            <a:off x="3352799" y="1047750"/>
            <a:ext cx="5486399" cy="1447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Flask provides access through the</a:t>
            </a:r>
          </a:p>
          <a:p>
            <a:pPr marL="742950" lvl="1" indent="-285750">
              <a:buFont typeface="Arial" panose="020B0604020202020204" pitchFamily="34" charset="0"/>
              <a:buChar char="•"/>
            </a:pPr>
            <a:r>
              <a:rPr lang="en-US" dirty="0"/>
              <a:t>Request object.</a:t>
            </a:r>
          </a:p>
          <a:p>
            <a:pPr marL="742950" lvl="1" indent="-285750">
              <a:buFont typeface="Arial" panose="020B0604020202020204" pitchFamily="34" charset="0"/>
              <a:buChar char="•"/>
            </a:pPr>
            <a:r>
              <a:rPr lang="en-US" dirty="0"/>
              <a:t>Response object.</a:t>
            </a:r>
          </a:p>
          <a:p>
            <a:pPr marL="285750" indent="-285750">
              <a:buFont typeface="Arial" panose="020B0604020202020204" pitchFamily="34" charset="0"/>
              <a:buChar char="•"/>
            </a:pPr>
            <a:r>
              <a:rPr lang="en-US" dirty="0"/>
              <a:t>Walkthrough</a:t>
            </a:r>
          </a:p>
        </p:txBody>
      </p:sp>
    </p:spTree>
    <p:extLst>
      <p:ext uri="{BB962C8B-B14F-4D97-AF65-F5344CB8AC3E}">
        <p14:creationId xmlns:p14="http://schemas.microsoft.com/office/powerpoint/2010/main" val="278655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CC6D31-2AF6-0447-A188-0A821C395E6F}"/>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There are many patterns. I typically follow something like:</a:t>
            </a:r>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r>
              <a:rPr lang="en-US" sz="1600" dirty="0"/>
              <a:t>We will not be too rigorous about status codes, but some common examples are:</a:t>
            </a:r>
          </a:p>
          <a:p>
            <a:pPr lvl="1">
              <a:spcBef>
                <a:spcPts val="0"/>
              </a:spcBef>
              <a:spcAft>
                <a:spcPts val="200"/>
              </a:spcAft>
            </a:pPr>
            <a:r>
              <a:rPr lang="en-US" sz="1400" dirty="0"/>
              <a:t>200: OK (success)</a:t>
            </a:r>
          </a:p>
          <a:p>
            <a:pPr lvl="1">
              <a:spcBef>
                <a:spcPts val="0"/>
              </a:spcBef>
              <a:spcAft>
                <a:spcPts val="200"/>
              </a:spcAft>
            </a:pPr>
            <a:r>
              <a:rPr lang="en-US" sz="1400" dirty="0"/>
              <a:t>201: CREATED (for POST)</a:t>
            </a:r>
          </a:p>
          <a:p>
            <a:pPr lvl="1">
              <a:spcBef>
                <a:spcPts val="0"/>
              </a:spcBef>
              <a:spcAft>
                <a:spcPts val="200"/>
              </a:spcAft>
            </a:pPr>
            <a:r>
              <a:rPr lang="en-US" sz="1400" dirty="0"/>
              <a:t>404: NOT FOUND</a:t>
            </a:r>
          </a:p>
          <a:p>
            <a:pPr lvl="1">
              <a:spcBef>
                <a:spcPts val="0"/>
              </a:spcBef>
              <a:spcAft>
                <a:spcPts val="200"/>
              </a:spcAft>
            </a:pPr>
            <a:r>
              <a:rPr lang="en-US" sz="1400" dirty="0"/>
              <a:t>500: INTERNAL SERVICE ERROR</a:t>
            </a:r>
          </a:p>
          <a:p>
            <a:pPr lvl="1">
              <a:spcBef>
                <a:spcPts val="0"/>
              </a:spcBef>
              <a:spcAft>
                <a:spcPts val="200"/>
              </a:spcAft>
            </a:pPr>
            <a:r>
              <a:rPr lang="en-US" sz="1400" dirty="0"/>
              <a:t>418: I’M A TEAPOT</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053F1EA5-B5EA-E74C-A8F6-BB63C3587AF7}"/>
              </a:ext>
            </a:extLst>
          </p:cNvPr>
          <p:cNvSpPr>
            <a:spLocks noGrp="1"/>
          </p:cNvSpPr>
          <p:nvPr>
            <p:ph type="title"/>
          </p:nvPr>
        </p:nvSpPr>
        <p:spPr/>
        <p:txBody>
          <a:bodyPr/>
          <a:lstStyle/>
          <a:p>
            <a:r>
              <a:rPr lang="en-US" dirty="0"/>
              <a:t>REST Paths</a:t>
            </a:r>
          </a:p>
        </p:txBody>
      </p:sp>
      <p:pic>
        <p:nvPicPr>
          <p:cNvPr id="4" name="Picture 3">
            <a:extLst>
              <a:ext uri="{FF2B5EF4-FFF2-40B4-BE49-F238E27FC236}">
                <a16:creationId xmlns:a16="http://schemas.microsoft.com/office/drawing/2014/main" id="{B4AB77A4-18F9-B041-AD22-FBB806590F62}"/>
              </a:ext>
            </a:extLst>
          </p:cNvPr>
          <p:cNvPicPr>
            <a:picLocks noChangeAspect="1"/>
          </p:cNvPicPr>
          <p:nvPr/>
        </p:nvPicPr>
        <p:blipFill>
          <a:blip r:embed="rId2"/>
          <a:stretch>
            <a:fillRect/>
          </a:stretch>
        </p:blipFill>
        <p:spPr>
          <a:xfrm>
            <a:off x="306003" y="802596"/>
            <a:ext cx="4120955" cy="2102940"/>
          </a:xfrm>
          <a:prstGeom prst="rect">
            <a:avLst/>
          </a:prstGeom>
        </p:spPr>
      </p:pic>
      <p:sp>
        <p:nvSpPr>
          <p:cNvPr id="6" name="TextBox 5">
            <a:extLst>
              <a:ext uri="{FF2B5EF4-FFF2-40B4-BE49-F238E27FC236}">
                <a16:creationId xmlns:a16="http://schemas.microsoft.com/office/drawing/2014/main" id="{6A4B6B0B-17CE-D545-B8FC-8E66762149FE}"/>
              </a:ext>
            </a:extLst>
          </p:cNvPr>
          <p:cNvSpPr txBox="1"/>
          <p:nvPr/>
        </p:nvSpPr>
        <p:spPr>
          <a:xfrm>
            <a:off x="2438400" y="74987"/>
            <a:ext cx="5965671" cy="369332"/>
          </a:xfrm>
          <a:prstGeom prst="rect">
            <a:avLst/>
          </a:prstGeom>
          <a:noFill/>
        </p:spPr>
        <p:txBody>
          <a:bodyPr wrap="square">
            <a:spAutoFit/>
          </a:bodyPr>
          <a:lstStyle/>
          <a:p>
            <a:r>
              <a:rPr lang="en-US" dirty="0">
                <a:solidFill>
                  <a:schemeClr val="bg1"/>
                </a:solidFill>
              </a:rPr>
              <a:t>https://restful-</a:t>
            </a:r>
            <a:r>
              <a:rPr lang="en-US" dirty="0" err="1">
                <a:solidFill>
                  <a:schemeClr val="bg1"/>
                </a:solidFill>
              </a:rPr>
              <a:t>api</a:t>
            </a:r>
            <a:r>
              <a:rPr lang="en-US" dirty="0">
                <a:solidFill>
                  <a:schemeClr val="bg1"/>
                </a:solidFill>
              </a:rPr>
              <a:t>-</a:t>
            </a:r>
            <a:r>
              <a:rPr lang="en-US" dirty="0" err="1">
                <a:solidFill>
                  <a:schemeClr val="bg1"/>
                </a:solidFill>
              </a:rPr>
              <a:t>design.readthedocs.io</a:t>
            </a:r>
            <a:r>
              <a:rPr lang="en-US" dirty="0">
                <a:solidFill>
                  <a:schemeClr val="bg1"/>
                </a:solidFill>
              </a:rPr>
              <a:t>/</a:t>
            </a:r>
            <a:r>
              <a:rPr lang="en-US" dirty="0" err="1">
                <a:solidFill>
                  <a:schemeClr val="bg1"/>
                </a:solidFill>
              </a:rPr>
              <a:t>en</a:t>
            </a:r>
            <a:r>
              <a:rPr lang="en-US" dirty="0">
                <a:solidFill>
                  <a:schemeClr val="bg1"/>
                </a:solidFill>
              </a:rPr>
              <a:t>/latest/</a:t>
            </a:r>
          </a:p>
        </p:txBody>
      </p:sp>
      <p:pic>
        <p:nvPicPr>
          <p:cNvPr id="8" name="Picture 7">
            <a:extLst>
              <a:ext uri="{FF2B5EF4-FFF2-40B4-BE49-F238E27FC236}">
                <a16:creationId xmlns:a16="http://schemas.microsoft.com/office/drawing/2014/main" id="{CB6AA299-D87B-6242-854C-CE78B4ADCDA3}"/>
              </a:ext>
            </a:extLst>
          </p:cNvPr>
          <p:cNvPicPr>
            <a:picLocks noChangeAspect="1"/>
          </p:cNvPicPr>
          <p:nvPr/>
        </p:nvPicPr>
        <p:blipFill>
          <a:blip r:embed="rId3"/>
          <a:stretch>
            <a:fillRect/>
          </a:stretch>
        </p:blipFill>
        <p:spPr>
          <a:xfrm>
            <a:off x="4575679" y="832682"/>
            <a:ext cx="4267200" cy="1807221"/>
          </a:xfrm>
          <a:prstGeom prst="rect">
            <a:avLst/>
          </a:prstGeom>
        </p:spPr>
      </p:pic>
    </p:spTree>
    <p:extLst>
      <p:ext uri="{BB962C8B-B14F-4D97-AF65-F5344CB8AC3E}">
        <p14:creationId xmlns:p14="http://schemas.microsoft.com/office/powerpoint/2010/main" val="970700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Response Codes</a:t>
            </a:r>
          </a:p>
        </p:txBody>
      </p:sp>
      <p:graphicFrame>
        <p:nvGraphicFramePr>
          <p:cNvPr id="4" name="Table 3"/>
          <p:cNvGraphicFramePr>
            <a:graphicFrameLocks noGrp="1"/>
          </p:cNvGraphicFramePr>
          <p:nvPr/>
        </p:nvGraphicFramePr>
        <p:xfrm>
          <a:off x="521155" y="832645"/>
          <a:ext cx="6152697" cy="2456655"/>
        </p:xfrm>
        <a:graphic>
          <a:graphicData uri="http://schemas.openxmlformats.org/drawingml/2006/table">
            <a:tbl>
              <a:tblPr>
                <a:tableStyleId>{5C22544A-7EE6-4342-B048-85BDC9FD1C3A}</a:tableStyleId>
              </a:tblPr>
              <a:tblGrid>
                <a:gridCol w="982940">
                  <a:extLst>
                    <a:ext uri="{9D8B030D-6E8A-4147-A177-3AD203B41FA5}">
                      <a16:colId xmlns:a16="http://schemas.microsoft.com/office/drawing/2014/main" val="20000"/>
                    </a:ext>
                  </a:extLst>
                </a:gridCol>
                <a:gridCol w="1228009">
                  <a:extLst>
                    <a:ext uri="{9D8B030D-6E8A-4147-A177-3AD203B41FA5}">
                      <a16:colId xmlns:a16="http://schemas.microsoft.com/office/drawing/2014/main" val="20001"/>
                    </a:ext>
                  </a:extLst>
                </a:gridCol>
                <a:gridCol w="3941748">
                  <a:extLst>
                    <a:ext uri="{9D8B030D-6E8A-4147-A177-3AD203B41FA5}">
                      <a16:colId xmlns:a16="http://schemas.microsoft.com/office/drawing/2014/main" val="20002"/>
                    </a:ext>
                  </a:extLst>
                </a:gridCol>
              </a:tblGrid>
              <a:tr h="310314">
                <a:tc>
                  <a:txBody>
                    <a:bodyPr/>
                    <a:lstStyle/>
                    <a:p>
                      <a:pPr marL="0" marR="0" algn="ctr">
                        <a:lnSpc>
                          <a:spcPct val="115000"/>
                        </a:lnSpc>
                        <a:spcBef>
                          <a:spcPts val="0"/>
                        </a:spcBef>
                        <a:spcAft>
                          <a:spcPts val="0"/>
                        </a:spcAft>
                      </a:pPr>
                      <a:r>
                        <a:rPr lang="en-US" sz="1200" dirty="0">
                          <a:effectLst/>
                        </a:rPr>
                        <a:t>Operation</a:t>
                      </a:r>
                      <a:endParaRPr lang="en-US" sz="1200" b="1"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200">
                          <a:effectLst/>
                        </a:rPr>
                        <a:t>HTTP Request</a:t>
                      </a:r>
                      <a:endParaRPr lang="en-US" sz="12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200">
                          <a:effectLst/>
                        </a:rPr>
                        <a:t>HTTP Response Codes Supported</a:t>
                      </a:r>
                      <a:endParaRPr lang="en-US" sz="12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0"/>
                  </a:ext>
                </a:extLst>
              </a:tr>
              <a:tr h="672348">
                <a:tc>
                  <a:txBody>
                    <a:bodyPr/>
                    <a:lstStyle/>
                    <a:p>
                      <a:pPr marL="0" marR="0">
                        <a:lnSpc>
                          <a:spcPct val="115000"/>
                        </a:lnSpc>
                        <a:spcBef>
                          <a:spcPts val="0"/>
                        </a:spcBef>
                        <a:spcAft>
                          <a:spcPts val="0"/>
                        </a:spcAft>
                      </a:pPr>
                      <a:r>
                        <a:rPr lang="en-US" sz="1200">
                          <a:effectLst/>
                        </a:rPr>
                        <a:t>READ</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GET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200 - OK with message body</a:t>
                      </a:r>
                    </a:p>
                    <a:p>
                      <a:pPr marL="0" marR="0">
                        <a:lnSpc>
                          <a:spcPct val="115000"/>
                        </a:lnSpc>
                        <a:spcBef>
                          <a:spcPts val="0"/>
                        </a:spcBef>
                        <a:spcAft>
                          <a:spcPts val="0"/>
                        </a:spcAft>
                      </a:pPr>
                      <a:r>
                        <a:rPr lang="en-US" sz="1200">
                          <a:effectLst/>
                        </a:rPr>
                        <a:t>204 - OK no message body </a:t>
                      </a:r>
                    </a:p>
                    <a:p>
                      <a:pPr marL="0" marR="0">
                        <a:lnSpc>
                          <a:spcPct val="115000"/>
                        </a:lnSpc>
                        <a:spcBef>
                          <a:spcPts val="0"/>
                        </a:spcBef>
                        <a:spcAft>
                          <a:spcPts val="0"/>
                        </a:spcAft>
                      </a:pPr>
                      <a:r>
                        <a:rPr lang="en-US" sz="1200">
                          <a:effectLst/>
                        </a:rPr>
                        <a:t>206 - OK with partial message body </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1"/>
                  </a:ext>
                </a:extLst>
              </a:tr>
              <a:tr h="491331">
                <a:tc>
                  <a:txBody>
                    <a:bodyPr/>
                    <a:lstStyle/>
                    <a:p>
                      <a:pPr marL="0" marR="0">
                        <a:lnSpc>
                          <a:spcPct val="115000"/>
                        </a:lnSpc>
                        <a:spcBef>
                          <a:spcPts val="0"/>
                        </a:spcBef>
                        <a:spcAft>
                          <a:spcPts val="0"/>
                        </a:spcAft>
                      </a:pPr>
                      <a:r>
                        <a:rPr lang="en-US" sz="1200">
                          <a:effectLst/>
                        </a:rPr>
                        <a:t>CREATE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POST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effectLst/>
                        </a:rPr>
                        <a:t>201 - Resource created (Operation Complete)</a:t>
                      </a:r>
                    </a:p>
                    <a:p>
                      <a:pPr marL="0" marR="0">
                        <a:lnSpc>
                          <a:spcPct val="115000"/>
                        </a:lnSpc>
                        <a:spcBef>
                          <a:spcPts val="0"/>
                        </a:spcBef>
                        <a:spcAft>
                          <a:spcPts val="0"/>
                        </a:spcAft>
                      </a:pPr>
                      <a:r>
                        <a:rPr lang="en-US" sz="1200" dirty="0">
                          <a:solidFill>
                            <a:srgbClr val="FF0000"/>
                          </a:solidFill>
                          <a:effectLst/>
                        </a:rPr>
                        <a:t>202 - Resource accepted (Operation Pending)</a:t>
                      </a:r>
                      <a:endParaRPr lang="en-US" sz="1200" dirty="0">
                        <a:solidFill>
                          <a:srgbClr val="FF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2"/>
                  </a:ext>
                </a:extLst>
              </a:tr>
              <a:tr h="491331">
                <a:tc>
                  <a:txBody>
                    <a:bodyPr/>
                    <a:lstStyle/>
                    <a:p>
                      <a:pPr marL="0" marR="0">
                        <a:lnSpc>
                          <a:spcPct val="115000"/>
                        </a:lnSpc>
                        <a:spcBef>
                          <a:spcPts val="0"/>
                        </a:spcBef>
                        <a:spcAft>
                          <a:spcPts val="0"/>
                        </a:spcAft>
                      </a:pPr>
                      <a:r>
                        <a:rPr lang="en-US" sz="1200">
                          <a:effectLst/>
                        </a:rPr>
                        <a:t>UPDATE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PUT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solidFill>
                            <a:srgbClr val="FF0000"/>
                          </a:solidFill>
                          <a:effectLst/>
                        </a:rPr>
                        <a:t>202 - Accepted (Operation Pending)</a:t>
                      </a:r>
                    </a:p>
                    <a:p>
                      <a:pPr marL="0" marR="0">
                        <a:lnSpc>
                          <a:spcPct val="115000"/>
                        </a:lnSpc>
                        <a:spcBef>
                          <a:spcPts val="0"/>
                        </a:spcBef>
                        <a:spcAft>
                          <a:spcPts val="0"/>
                        </a:spcAft>
                      </a:pPr>
                      <a:r>
                        <a:rPr lang="en-US" sz="1200" dirty="0">
                          <a:effectLst/>
                        </a:rPr>
                        <a:t>204 - Success (Operation Complete)</a:t>
                      </a:r>
                      <a:endParaRPr lang="en-US" sz="12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3"/>
                  </a:ext>
                </a:extLst>
              </a:tr>
              <a:tr h="491331">
                <a:tc>
                  <a:txBody>
                    <a:bodyPr/>
                    <a:lstStyle/>
                    <a:p>
                      <a:pPr marL="0" marR="0">
                        <a:lnSpc>
                          <a:spcPct val="115000"/>
                        </a:lnSpc>
                        <a:spcBef>
                          <a:spcPts val="0"/>
                        </a:spcBef>
                        <a:spcAft>
                          <a:spcPts val="0"/>
                        </a:spcAft>
                      </a:pPr>
                      <a:r>
                        <a:rPr lang="en-US" sz="1200">
                          <a:effectLst/>
                        </a:rPr>
                        <a:t>DELETE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DELETE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solidFill>
                            <a:srgbClr val="FF0000"/>
                          </a:solidFill>
                          <a:effectLst/>
                        </a:rPr>
                        <a:t>202 - Accepted (Operation Pending)</a:t>
                      </a:r>
                    </a:p>
                    <a:p>
                      <a:pPr marL="0" marR="0">
                        <a:lnSpc>
                          <a:spcPct val="115000"/>
                        </a:lnSpc>
                        <a:spcBef>
                          <a:spcPts val="0"/>
                        </a:spcBef>
                        <a:spcAft>
                          <a:spcPts val="0"/>
                        </a:spcAft>
                      </a:pPr>
                      <a:r>
                        <a:rPr lang="en-US" sz="1200" dirty="0">
                          <a:effectLst/>
                        </a:rPr>
                        <a:t>204 - Success (Operation Complete)</a:t>
                      </a:r>
                      <a:endParaRPr lang="en-US" sz="12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
        <p:nvSpPr>
          <p:cNvPr id="5" name="Rectangle 4"/>
          <p:cNvSpPr/>
          <p:nvPr/>
        </p:nvSpPr>
        <p:spPr>
          <a:xfrm>
            <a:off x="533400" y="3394721"/>
            <a:ext cx="6781800" cy="892552"/>
          </a:xfrm>
          <a:prstGeom prst="rect">
            <a:avLst/>
          </a:prstGeom>
        </p:spPr>
        <p:txBody>
          <a:bodyPr wrap="square">
            <a:spAutoFit/>
          </a:bodyPr>
          <a:lstStyle/>
          <a:p>
            <a:r>
              <a:rPr lang="en-US" sz="1400" dirty="0">
                <a:solidFill>
                  <a:srgbClr val="000000"/>
                </a:solidFill>
                <a:latin typeface="Helvetica" panose="020B0604020202020204" pitchFamily="34" charset="0"/>
                <a:ea typeface="ヒラギノ角ゴ Pro W3"/>
                <a:cs typeface="Times New Roman" panose="02020603050405020304" pitchFamily="18" charset="0"/>
              </a:rPr>
              <a:t>Examples of Link Headers in HTTP response:</a:t>
            </a:r>
          </a:p>
          <a:p>
            <a:r>
              <a:rPr lang="en-US" sz="1400" dirty="0">
                <a:solidFill>
                  <a:srgbClr val="000000"/>
                </a:solidFill>
                <a:latin typeface="Helvetica" panose="020B0604020202020204" pitchFamily="34" charset="0"/>
                <a:ea typeface="ヒラギノ角ゴ Pro W3"/>
                <a:cs typeface="Times New Roman" panose="02020603050405020304" pitchFamily="18" charset="0"/>
              </a:rPr>
              <a:t> </a:t>
            </a:r>
          </a:p>
          <a:p>
            <a:pPr marL="342892"/>
            <a:r>
              <a:rPr lang="en-US" sz="1200" dirty="0">
                <a:latin typeface="Courier New" panose="02070309020205020404" pitchFamily="49" charset="0"/>
                <a:ea typeface="SimSun" panose="02010600030101010101" pitchFamily="2" charset="-122"/>
              </a:rPr>
              <a:t>Link: &lt;http://api/jobs/j1&gt;;rel=monitor;title="update profile"</a:t>
            </a:r>
            <a:endParaRPr lang="en-US" sz="1400" dirty="0">
              <a:latin typeface="Times New Roman" panose="02020603050405020304" pitchFamily="18" charset="0"/>
              <a:ea typeface="SimSun" panose="02010600030101010101" pitchFamily="2" charset="-122"/>
            </a:endParaRPr>
          </a:p>
          <a:p>
            <a:pPr marL="342892"/>
            <a:r>
              <a:rPr lang="en-US" sz="1200" dirty="0">
                <a:latin typeface="Courier New" panose="02070309020205020404" pitchFamily="49" charset="0"/>
                <a:ea typeface="SimSun" panose="02010600030101010101" pitchFamily="2" charset="-122"/>
              </a:rPr>
              <a:t>Link: &lt;http://api/reports/r1&gt;;rel=summary;title=”access report”</a:t>
            </a:r>
            <a:r>
              <a:rPr lang="en-US" sz="900"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SimSun" panose="02010600030101010101" pitchFamily="2" charset="-122"/>
            </a:endParaRPr>
          </a:p>
        </p:txBody>
      </p:sp>
      <p:sp>
        <p:nvSpPr>
          <p:cNvPr id="6" name="Right Brace 5"/>
          <p:cNvSpPr/>
          <p:nvPr/>
        </p:nvSpPr>
        <p:spPr>
          <a:xfrm>
            <a:off x="6737351" y="1847851"/>
            <a:ext cx="1193800" cy="1397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737350" y="2533650"/>
            <a:ext cx="1931342" cy="1384300"/>
          </a:xfrm>
          <a:custGeom>
            <a:avLst/>
            <a:gdLst>
              <a:gd name="connsiteX0" fmla="*/ 1219200 w 1931342"/>
              <a:gd name="connsiteY0" fmla="*/ 0 h 1384300"/>
              <a:gd name="connsiteX1" fmla="*/ 1879600 w 1931342"/>
              <a:gd name="connsiteY1" fmla="*/ 577850 h 1384300"/>
              <a:gd name="connsiteX2" fmla="*/ 0 w 1931342"/>
              <a:gd name="connsiteY2" fmla="*/ 1384300 h 1384300"/>
            </a:gdLst>
            <a:ahLst/>
            <a:cxnLst>
              <a:cxn ang="0">
                <a:pos x="connsiteX0" y="connsiteY0"/>
              </a:cxn>
              <a:cxn ang="0">
                <a:pos x="connsiteX1" y="connsiteY1"/>
              </a:cxn>
              <a:cxn ang="0">
                <a:pos x="connsiteX2" y="connsiteY2"/>
              </a:cxn>
            </a:cxnLst>
            <a:rect l="l" t="t" r="r" b="b"/>
            <a:pathLst>
              <a:path w="1931342" h="1384300">
                <a:moveTo>
                  <a:pt x="1219200" y="0"/>
                </a:moveTo>
                <a:cubicBezTo>
                  <a:pt x="1651000" y="173566"/>
                  <a:pt x="2082800" y="347133"/>
                  <a:pt x="1879600" y="577850"/>
                </a:cubicBezTo>
                <a:cubicBezTo>
                  <a:pt x="1676400" y="808567"/>
                  <a:pt x="838200" y="1096433"/>
                  <a:pt x="0" y="1384300"/>
                </a:cubicBezTo>
              </a:path>
            </a:pathLst>
          </a:custGeom>
          <a:noFill/>
          <a:ln>
            <a:solidFill>
              <a:srgbClr val="FF0000"/>
            </a:solidFill>
            <a:tailEnd type="arrow"/>
          </a:ln>
          <a:effectLst/>
        </p:spPr>
        <p:txBody>
          <a:bodyPr rtlCol="0" anchor="ctr"/>
          <a:lstStyle/>
          <a:p>
            <a:pPr algn="ctr"/>
            <a:endParaRPr lang="en-US"/>
          </a:p>
        </p:txBody>
      </p:sp>
      <p:sp>
        <p:nvSpPr>
          <p:cNvPr id="8" name="TextBox 7"/>
          <p:cNvSpPr txBox="1"/>
          <p:nvPr/>
        </p:nvSpPr>
        <p:spPr>
          <a:xfrm>
            <a:off x="6788621" y="518618"/>
            <a:ext cx="914400" cy="914400"/>
          </a:xfrm>
          <a:prstGeom prst="rect">
            <a:avLst/>
          </a:prstGeom>
          <a:noFill/>
        </p:spPr>
        <p:txBody>
          <a:bodyPr wrap="none" rtlCol="0">
            <a:noAutofit/>
          </a:bodyPr>
          <a:lstStyle/>
          <a:p>
            <a:pPr>
              <a:lnSpc>
                <a:spcPct val="90000"/>
              </a:lnSpc>
              <a:spcBef>
                <a:spcPts val="600"/>
              </a:spcBef>
              <a:buClr>
                <a:schemeClr val="bg1"/>
              </a:buClr>
            </a:pPr>
            <a:r>
              <a:rPr lang="en-US" sz="1400" dirty="0">
                <a:solidFill>
                  <a:srgbClr val="FF0000"/>
                </a:solidFill>
              </a:rPr>
              <a:t>202 means</a:t>
            </a:r>
          </a:p>
          <a:p>
            <a:pPr marL="285743" indent="-285743">
              <a:lnSpc>
                <a:spcPct val="90000"/>
              </a:lnSpc>
              <a:spcBef>
                <a:spcPts val="600"/>
              </a:spcBef>
              <a:buClr>
                <a:schemeClr val="bg1"/>
              </a:buClr>
              <a:buFont typeface="Arial" panose="020B0604020202020204" pitchFamily="34" charset="0"/>
              <a:buChar char="•"/>
            </a:pPr>
            <a:r>
              <a:rPr lang="en-US" sz="1400" dirty="0">
                <a:solidFill>
                  <a:srgbClr val="FF0000"/>
                </a:solidFill>
              </a:rPr>
              <a:t>Your request went </a:t>
            </a:r>
            <a:r>
              <a:rPr lang="en-US" sz="1400" dirty="0" err="1">
                <a:solidFill>
                  <a:srgbClr val="FF0000"/>
                </a:solidFill>
              </a:rPr>
              <a:t>asynch</a:t>
            </a:r>
            <a:r>
              <a:rPr lang="en-US" sz="1400" dirty="0">
                <a:solidFill>
                  <a:srgbClr val="FF0000"/>
                </a:solidFill>
              </a:rPr>
              <a:t>.</a:t>
            </a:r>
          </a:p>
          <a:p>
            <a:pPr marL="285743" indent="-285743">
              <a:lnSpc>
                <a:spcPct val="90000"/>
              </a:lnSpc>
              <a:spcBef>
                <a:spcPts val="600"/>
              </a:spcBef>
              <a:buClr>
                <a:schemeClr val="bg1"/>
              </a:buClr>
              <a:buFont typeface="Arial" panose="020B0604020202020204" pitchFamily="34" charset="0"/>
              <a:buChar char="•"/>
            </a:pPr>
            <a:r>
              <a:rPr lang="en-US" sz="1400" dirty="0">
                <a:solidFill>
                  <a:srgbClr val="FF0000"/>
                </a:solidFill>
              </a:rPr>
              <a:t>The HTTP header Link</a:t>
            </a:r>
            <a:br>
              <a:rPr lang="en-US" sz="1400" dirty="0">
                <a:solidFill>
                  <a:srgbClr val="FF0000"/>
                </a:solidFill>
              </a:rPr>
            </a:br>
            <a:r>
              <a:rPr lang="en-US" sz="1400" dirty="0">
                <a:solidFill>
                  <a:srgbClr val="FF0000"/>
                </a:solidFill>
              </a:rPr>
              <a:t>is where to poll for </a:t>
            </a:r>
            <a:r>
              <a:rPr lang="en-US" sz="1400" dirty="0" err="1">
                <a:solidFill>
                  <a:srgbClr val="FF0000"/>
                </a:solidFill>
              </a:rPr>
              <a:t>rsp</a:t>
            </a:r>
            <a:r>
              <a:rPr lang="en-US" sz="1400" dirty="0">
                <a:solidFill>
                  <a:srgbClr val="FF0000"/>
                </a:solidFill>
              </a:rPr>
              <a:t>.</a:t>
            </a:r>
          </a:p>
        </p:txBody>
      </p:sp>
    </p:spTree>
    <p:extLst>
      <p:ext uri="{BB962C8B-B14F-4D97-AF65-F5344CB8AC3E}">
        <p14:creationId xmlns:p14="http://schemas.microsoft.com/office/powerpoint/2010/main" val="3784522562"/>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FFD2B-D7E6-1947-85A2-16933777365F}"/>
              </a:ext>
            </a:extLst>
          </p:cNvPr>
          <p:cNvSpPr>
            <a:spLocks noGrp="1"/>
          </p:cNvSpPr>
          <p:nvPr>
            <p:ph idx="1"/>
          </p:nvPr>
        </p:nvSpPr>
        <p:spPr>
          <a:xfrm>
            <a:off x="76200" y="552450"/>
            <a:ext cx="4800600" cy="4038600"/>
          </a:xfrm>
        </p:spPr>
        <p:txBody>
          <a:bodyPr/>
          <a:lstStyle/>
          <a:p>
            <a:r>
              <a:rPr lang="en-US" sz="1400" dirty="0"/>
              <a:t>“For security reasons, browsers restrict cross-origin HTTP requests initiated from scripts. For example, </a:t>
            </a:r>
            <a:r>
              <a:rPr lang="en-US" sz="1400" dirty="0" err="1"/>
              <a:t>XMLHttpRequest</a:t>
            </a:r>
            <a:r>
              <a:rPr lang="en-US" sz="1400" dirty="0"/>
              <a:t> and the </a:t>
            </a:r>
            <a:r>
              <a:rPr lang="en-US" sz="1400" u="sng" dirty="0">
                <a:hlinkClick r:id="rId2"/>
              </a:rPr>
              <a:t>Fetch API</a:t>
            </a:r>
            <a:r>
              <a:rPr lang="en-US" sz="1400" dirty="0"/>
              <a:t> follow the </a:t>
            </a:r>
            <a:r>
              <a:rPr lang="en-US" sz="1400" u="sng" dirty="0">
                <a:hlinkClick r:id="rId3"/>
              </a:rPr>
              <a:t>same-origin policy</a:t>
            </a:r>
            <a:r>
              <a:rPr lang="en-US" sz="1400" dirty="0"/>
              <a:t>. This means that a web application using those APIs can only request resources from the same origin the application was loaded from unless the response from other origins includes the right CORS headers.”</a:t>
            </a:r>
          </a:p>
          <a:p>
            <a:endParaRPr lang="en-US" sz="1400" dirty="0"/>
          </a:p>
        </p:txBody>
      </p:sp>
      <p:sp>
        <p:nvSpPr>
          <p:cNvPr id="3" name="Title 2">
            <a:extLst>
              <a:ext uri="{FF2B5EF4-FFF2-40B4-BE49-F238E27FC236}">
                <a16:creationId xmlns:a16="http://schemas.microsoft.com/office/drawing/2014/main" id="{8D16158C-84F6-1C49-A396-12B320ED62EA}"/>
              </a:ext>
            </a:extLst>
          </p:cNvPr>
          <p:cNvSpPr>
            <a:spLocks noGrp="1"/>
          </p:cNvSpPr>
          <p:nvPr>
            <p:ph type="title"/>
          </p:nvPr>
        </p:nvSpPr>
        <p:spPr/>
        <p:txBody>
          <a:bodyPr/>
          <a:lstStyle/>
          <a:p>
            <a:r>
              <a:rPr lang="en-US" dirty="0"/>
              <a:t>CORS</a:t>
            </a:r>
          </a:p>
        </p:txBody>
      </p:sp>
      <p:pic>
        <p:nvPicPr>
          <p:cNvPr id="5" name="Picture 4">
            <a:extLst>
              <a:ext uri="{FF2B5EF4-FFF2-40B4-BE49-F238E27FC236}">
                <a16:creationId xmlns:a16="http://schemas.microsoft.com/office/drawing/2014/main" id="{3E3621E1-02A5-6147-9918-B3F1385175A4}"/>
              </a:ext>
            </a:extLst>
          </p:cNvPr>
          <p:cNvPicPr>
            <a:picLocks noChangeAspect="1"/>
          </p:cNvPicPr>
          <p:nvPr/>
        </p:nvPicPr>
        <p:blipFill>
          <a:blip r:embed="rId4"/>
          <a:stretch>
            <a:fillRect/>
          </a:stretch>
        </p:blipFill>
        <p:spPr>
          <a:xfrm>
            <a:off x="4939341" y="430488"/>
            <a:ext cx="3899858" cy="2667000"/>
          </a:xfrm>
          <a:prstGeom prst="rect">
            <a:avLst/>
          </a:prstGeom>
        </p:spPr>
      </p:pic>
      <p:sp>
        <p:nvSpPr>
          <p:cNvPr id="7" name="TextBox 6">
            <a:extLst>
              <a:ext uri="{FF2B5EF4-FFF2-40B4-BE49-F238E27FC236}">
                <a16:creationId xmlns:a16="http://schemas.microsoft.com/office/drawing/2014/main" id="{E687AEE7-F412-EB45-BADD-770788B51010}"/>
              </a:ext>
            </a:extLst>
          </p:cNvPr>
          <p:cNvSpPr txBox="1"/>
          <p:nvPr/>
        </p:nvSpPr>
        <p:spPr>
          <a:xfrm>
            <a:off x="1524000" y="0"/>
            <a:ext cx="6248400"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developer.mozilla.org</a:t>
            </a:r>
            <a:r>
              <a:rPr lang="en-US" dirty="0">
                <a:solidFill>
                  <a:schemeClr val="bg1"/>
                </a:solidFill>
              </a:rPr>
              <a:t>/</a:t>
            </a:r>
            <a:r>
              <a:rPr lang="en-US" dirty="0" err="1">
                <a:solidFill>
                  <a:schemeClr val="bg1"/>
                </a:solidFill>
              </a:rPr>
              <a:t>en</a:t>
            </a:r>
            <a:r>
              <a:rPr lang="en-US" dirty="0">
                <a:solidFill>
                  <a:schemeClr val="bg1"/>
                </a:solidFill>
              </a:rPr>
              <a:t>-US/docs/Web/HTTP/CORS</a:t>
            </a:r>
          </a:p>
        </p:txBody>
      </p:sp>
      <p:pic>
        <p:nvPicPr>
          <p:cNvPr id="4" name="Picture 3">
            <a:extLst>
              <a:ext uri="{FF2B5EF4-FFF2-40B4-BE49-F238E27FC236}">
                <a16:creationId xmlns:a16="http://schemas.microsoft.com/office/drawing/2014/main" id="{5D14F8CC-C01C-B441-BB87-C15A844DB98C}"/>
              </a:ext>
            </a:extLst>
          </p:cNvPr>
          <p:cNvPicPr>
            <a:picLocks noChangeAspect="1"/>
          </p:cNvPicPr>
          <p:nvPr/>
        </p:nvPicPr>
        <p:blipFill>
          <a:blip r:embed="rId5"/>
          <a:stretch>
            <a:fillRect/>
          </a:stretch>
        </p:blipFill>
        <p:spPr>
          <a:xfrm>
            <a:off x="76200" y="2266950"/>
            <a:ext cx="4890964" cy="1981200"/>
          </a:xfrm>
          <a:prstGeom prst="rect">
            <a:avLst/>
          </a:prstGeom>
        </p:spPr>
      </p:pic>
      <p:pic>
        <p:nvPicPr>
          <p:cNvPr id="6" name="Picture 5">
            <a:extLst>
              <a:ext uri="{FF2B5EF4-FFF2-40B4-BE49-F238E27FC236}">
                <a16:creationId xmlns:a16="http://schemas.microsoft.com/office/drawing/2014/main" id="{3BD47140-987B-6345-A1C6-42F42B6F69CF}"/>
              </a:ext>
            </a:extLst>
          </p:cNvPr>
          <p:cNvPicPr>
            <a:picLocks noChangeAspect="1"/>
          </p:cNvPicPr>
          <p:nvPr/>
        </p:nvPicPr>
        <p:blipFill>
          <a:blip r:embed="rId6"/>
          <a:stretch>
            <a:fillRect/>
          </a:stretch>
        </p:blipFill>
        <p:spPr>
          <a:xfrm>
            <a:off x="5200642" y="3790950"/>
            <a:ext cx="3359150" cy="508358"/>
          </a:xfrm>
          <a:prstGeom prst="rect">
            <a:avLst/>
          </a:prstGeom>
        </p:spPr>
      </p:pic>
      <p:sp>
        <p:nvSpPr>
          <p:cNvPr id="8" name="Rectangle 7">
            <a:extLst>
              <a:ext uri="{FF2B5EF4-FFF2-40B4-BE49-F238E27FC236}">
                <a16:creationId xmlns:a16="http://schemas.microsoft.com/office/drawing/2014/main" id="{8DE9C965-917C-ED4D-B735-8DEDEA0B022C}"/>
              </a:ext>
            </a:extLst>
          </p:cNvPr>
          <p:cNvSpPr/>
          <p:nvPr/>
        </p:nvSpPr>
        <p:spPr>
          <a:xfrm>
            <a:off x="228600" y="3714750"/>
            <a:ext cx="4648200" cy="1524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455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Principles</a:t>
            </a:r>
            <a:br>
              <a:rPr lang="en-US" altLang="en-US" sz="2800" i="1" dirty="0">
                <a:solidFill>
                  <a:schemeClr val="bg1"/>
                </a:solidFill>
              </a:rPr>
            </a:br>
            <a:r>
              <a:rPr lang="en-US" altLang="en-US" sz="2800" i="1" dirty="0">
                <a:solidFill>
                  <a:schemeClr val="bg1"/>
                </a:solidFill>
              </a:rPr>
              <a:t>HATEOAS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AB0E8B38-9DC2-1F47-A4D5-580C7FF0CEA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70537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0F572A-67F3-0F45-9627-FB04485022EC}"/>
              </a:ext>
            </a:extLst>
          </p:cNvPr>
          <p:cNvSpPr>
            <a:spLocks noGrp="1"/>
          </p:cNvSpPr>
          <p:nvPr>
            <p:ph idx="1"/>
          </p:nvPr>
        </p:nvSpPr>
        <p:spPr>
          <a:xfrm>
            <a:off x="152400" y="541414"/>
            <a:ext cx="8839200" cy="4038600"/>
          </a:xfrm>
        </p:spPr>
        <p:txBody>
          <a:bodyPr/>
          <a:lstStyle/>
          <a:p>
            <a:r>
              <a:rPr lang="en-US" dirty="0"/>
              <a:t>REST Principles:</a:t>
            </a:r>
          </a:p>
          <a:p>
            <a:pPr lvl="1"/>
            <a:r>
              <a:rPr lang="en-US" dirty="0"/>
              <a:t>Uniform interface</a:t>
            </a:r>
          </a:p>
          <a:p>
            <a:pPr lvl="1"/>
            <a:r>
              <a:rPr lang="en-US" dirty="0"/>
              <a:t>Client–server</a:t>
            </a:r>
          </a:p>
          <a:p>
            <a:pPr lvl="1"/>
            <a:r>
              <a:rPr lang="en-US" dirty="0"/>
              <a:t>Stateless</a:t>
            </a:r>
          </a:p>
          <a:p>
            <a:pPr lvl="1"/>
            <a:r>
              <a:rPr lang="en-US" dirty="0"/>
              <a:t>Cacheable</a:t>
            </a:r>
          </a:p>
          <a:p>
            <a:pPr lvl="1"/>
            <a:r>
              <a:rPr lang="en-US" dirty="0"/>
              <a:t>Layered system</a:t>
            </a:r>
          </a:p>
          <a:p>
            <a:pPr lvl="1"/>
            <a:r>
              <a:rPr lang="en-US" dirty="0"/>
              <a:t>Code on demand (optional)</a:t>
            </a:r>
          </a:p>
          <a:p>
            <a:pPr lvl="1"/>
            <a:endParaRPr lang="en-US" dirty="0"/>
          </a:p>
          <a:p>
            <a:r>
              <a:rPr lang="en-US" dirty="0"/>
              <a:t>Many of these are straightforward. We will explore some of the concepts in various lectures. </a:t>
            </a:r>
          </a:p>
          <a:p>
            <a:endParaRPr lang="en-US" dirty="0"/>
          </a:p>
          <a:p>
            <a:r>
              <a:rPr lang="en-US" dirty="0"/>
              <a:t>Today, we cover “statelessness.”</a:t>
            </a:r>
          </a:p>
          <a:p>
            <a:endParaRPr lang="en-US" dirty="0"/>
          </a:p>
        </p:txBody>
      </p:sp>
      <p:sp>
        <p:nvSpPr>
          <p:cNvPr id="3" name="Title 2">
            <a:extLst>
              <a:ext uri="{FF2B5EF4-FFF2-40B4-BE49-F238E27FC236}">
                <a16:creationId xmlns:a16="http://schemas.microsoft.com/office/drawing/2014/main" id="{85B8BFE0-D3C1-574D-9BC8-3FB2E76739EE}"/>
              </a:ext>
            </a:extLst>
          </p:cNvPr>
          <p:cNvSpPr>
            <a:spLocks noGrp="1"/>
          </p:cNvSpPr>
          <p:nvPr>
            <p:ph type="title"/>
          </p:nvPr>
        </p:nvSpPr>
        <p:spPr/>
        <p:txBody>
          <a:bodyPr/>
          <a:lstStyle/>
          <a:p>
            <a:r>
              <a:rPr lang="en-US" dirty="0"/>
              <a:t>REST Principles</a:t>
            </a:r>
          </a:p>
        </p:txBody>
      </p:sp>
      <p:sp>
        <p:nvSpPr>
          <p:cNvPr id="5" name="TextBox 4">
            <a:extLst>
              <a:ext uri="{FF2B5EF4-FFF2-40B4-BE49-F238E27FC236}">
                <a16:creationId xmlns:a16="http://schemas.microsoft.com/office/drawing/2014/main" id="{648867E7-7342-0544-B20E-F6DB38ECF37E}"/>
              </a:ext>
            </a:extLst>
          </p:cNvPr>
          <p:cNvSpPr txBox="1"/>
          <p:nvPr/>
        </p:nvSpPr>
        <p:spPr>
          <a:xfrm>
            <a:off x="3657600" y="563486"/>
            <a:ext cx="5410199" cy="2031325"/>
          </a:xfrm>
          <a:prstGeom prst="rect">
            <a:avLst/>
          </a:prstGeom>
          <a:noFill/>
        </p:spPr>
        <p:txBody>
          <a:bodyPr wrap="square">
            <a:spAutoFit/>
          </a:bodyPr>
          <a:lstStyle/>
          <a:p>
            <a:r>
              <a:rPr lang="en-US" sz="1800" i="1" dirty="0"/>
              <a:t>HATEOAS: Hypertext as the Engine of Application State </a:t>
            </a:r>
            <a:r>
              <a:rPr lang="en-US" sz="1800" dirty="0"/>
              <a:t>--</a:t>
            </a:r>
          </a:p>
          <a:p>
            <a:r>
              <a:rPr lang="en-US" sz="1800" dirty="0">
                <a:solidFill>
                  <a:srgbClr val="252525"/>
                </a:solidFill>
              </a:rPr>
              <a:t>The principle is that a client interacts with a network application entirely through </a:t>
            </a:r>
            <a:r>
              <a:rPr lang="en-US" sz="1800" dirty="0">
                <a:solidFill>
                  <a:srgbClr val="0B0080"/>
                </a:solidFill>
                <a:hlinkClick r:id="rId2" tooltip="Hypermedia"/>
              </a:rPr>
              <a:t>hypermedia</a:t>
            </a:r>
            <a:r>
              <a:rPr lang="en-US" sz="1800" dirty="0">
                <a:solidFill>
                  <a:srgbClr val="252525"/>
                </a:solidFill>
              </a:rPr>
              <a:t> provided dynamically by application servers. A REST client needs no prior knowledge about how to interact with any particular application or server beyond a generic understanding of hypermedia.</a:t>
            </a:r>
            <a:endParaRPr lang="en-US" sz="1800" dirty="0"/>
          </a:p>
        </p:txBody>
      </p:sp>
    </p:spTree>
    <p:extLst>
      <p:ext uri="{BB962C8B-B14F-4D97-AF65-F5344CB8AC3E}">
        <p14:creationId xmlns:p14="http://schemas.microsoft.com/office/powerpoint/2010/main" val="249692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Tree>
    <p:extLst>
      <p:ext uri="{BB962C8B-B14F-4D97-AF65-F5344CB8AC3E}">
        <p14:creationId xmlns:p14="http://schemas.microsoft.com/office/powerpoint/2010/main" val="1368630289"/>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0EFE755-8FCB-8145-B824-7927BB3A4551}"/>
              </a:ext>
            </a:extLst>
          </p:cNvPr>
          <p:cNvSpPr>
            <a:spLocks noGrp="1"/>
          </p:cNvSpPr>
          <p:nvPr>
            <p:ph idx="1"/>
          </p:nvPr>
        </p:nvSpPr>
        <p:spPr>
          <a:xfrm>
            <a:off x="152400" y="3375858"/>
            <a:ext cx="8839200" cy="1253291"/>
          </a:xfrm>
        </p:spPr>
        <p:txBody>
          <a:bodyPr/>
          <a:lstStyle/>
          <a:p>
            <a:r>
              <a:rPr lang="en-US" sz="1800" dirty="0"/>
              <a:t>This concept can be confusing with experience with other approach to session state.</a:t>
            </a:r>
          </a:p>
          <a:p>
            <a:r>
              <a:rPr lang="en-US" sz="1800" dirty="0"/>
              <a:t>Some application frameworks did/do keep session state on the server.</a:t>
            </a:r>
          </a:p>
          <a:p>
            <a:r>
              <a:rPr lang="en-US" sz="1800" dirty="0"/>
              <a:t>Application servers and frameworks have various support for “session state,”</a:t>
            </a:r>
            <a:br>
              <a:rPr lang="en-US" sz="1800" dirty="0"/>
            </a:br>
            <a:r>
              <a:rPr lang="en-US" sz="1800" dirty="0"/>
              <a:t>e.g. https://flask-</a:t>
            </a:r>
            <a:r>
              <a:rPr lang="en-US" sz="1800" dirty="0" err="1"/>
              <a:t>session.readthedocs.io</a:t>
            </a:r>
            <a:r>
              <a:rPr lang="en-US" sz="1800" dirty="0"/>
              <a:t>/</a:t>
            </a:r>
            <a:r>
              <a:rPr lang="en-US" sz="1800" dirty="0" err="1"/>
              <a:t>en</a:t>
            </a:r>
            <a:r>
              <a:rPr lang="en-US" sz="1800" dirty="0"/>
              <a:t>/latest/</a:t>
            </a:r>
          </a:p>
        </p:txBody>
      </p:sp>
      <p:sp>
        <p:nvSpPr>
          <p:cNvPr id="3" name="Title 2">
            <a:extLst>
              <a:ext uri="{FF2B5EF4-FFF2-40B4-BE49-F238E27FC236}">
                <a16:creationId xmlns:a16="http://schemas.microsoft.com/office/drawing/2014/main" id="{D0DE0715-3EB9-F440-B941-4DE802FA0B19}"/>
              </a:ext>
            </a:extLst>
          </p:cNvPr>
          <p:cNvSpPr>
            <a:spLocks noGrp="1"/>
          </p:cNvSpPr>
          <p:nvPr>
            <p:ph type="title"/>
          </p:nvPr>
        </p:nvSpPr>
        <p:spPr/>
        <p:txBody>
          <a:bodyPr/>
          <a:lstStyle/>
          <a:p>
            <a:r>
              <a:rPr lang="en-US" dirty="0"/>
              <a:t>Statelessness</a:t>
            </a:r>
          </a:p>
        </p:txBody>
      </p:sp>
      <p:pic>
        <p:nvPicPr>
          <p:cNvPr id="4" name="Picture 3">
            <a:extLst>
              <a:ext uri="{FF2B5EF4-FFF2-40B4-BE49-F238E27FC236}">
                <a16:creationId xmlns:a16="http://schemas.microsoft.com/office/drawing/2014/main" id="{ED2AE1F5-74C1-F54D-80A8-E07EB586EBAE}"/>
              </a:ext>
            </a:extLst>
          </p:cNvPr>
          <p:cNvPicPr>
            <a:picLocks noChangeAspect="1"/>
          </p:cNvPicPr>
          <p:nvPr/>
        </p:nvPicPr>
        <p:blipFill>
          <a:blip r:embed="rId2"/>
          <a:stretch>
            <a:fillRect/>
          </a:stretch>
        </p:blipFill>
        <p:spPr>
          <a:xfrm>
            <a:off x="44115" y="590550"/>
            <a:ext cx="4527885" cy="2366215"/>
          </a:xfrm>
          <a:prstGeom prst="rect">
            <a:avLst/>
          </a:prstGeom>
        </p:spPr>
      </p:pic>
      <p:pic>
        <p:nvPicPr>
          <p:cNvPr id="5" name="Picture 4">
            <a:extLst>
              <a:ext uri="{FF2B5EF4-FFF2-40B4-BE49-F238E27FC236}">
                <a16:creationId xmlns:a16="http://schemas.microsoft.com/office/drawing/2014/main" id="{440F5065-75A9-2C46-B1FD-AEB71D0F56F2}"/>
              </a:ext>
            </a:extLst>
          </p:cNvPr>
          <p:cNvPicPr>
            <a:picLocks noChangeAspect="1"/>
          </p:cNvPicPr>
          <p:nvPr/>
        </p:nvPicPr>
        <p:blipFill>
          <a:blip r:embed="rId3"/>
          <a:stretch>
            <a:fillRect/>
          </a:stretch>
        </p:blipFill>
        <p:spPr>
          <a:xfrm>
            <a:off x="4641615" y="575509"/>
            <a:ext cx="4408472" cy="2800350"/>
          </a:xfrm>
          <a:prstGeom prst="rect">
            <a:avLst/>
          </a:prstGeom>
        </p:spPr>
      </p:pic>
    </p:spTree>
    <p:extLst>
      <p:ext uri="{BB962C8B-B14F-4D97-AF65-F5344CB8AC3E}">
        <p14:creationId xmlns:p14="http://schemas.microsoft.com/office/powerpoint/2010/main" val="429463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Containers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|E6156 -- Topics</a:t>
            </a:r>
            <a:r>
              <a:rPr lang="en-US" altLang="en-US" sz="1050" b="1" dirty="0">
                <a:solidFill>
                  <a:schemeClr val="bg1"/>
                </a:solidFill>
              </a:rPr>
              <a:t> </a:t>
            </a:r>
            <a:r>
              <a:rPr lang="en-US" altLang="en-US" sz="1050" i="1" dirty="0">
                <a:solidFill>
                  <a:schemeClr val="bg1"/>
                </a:solidFill>
              </a:rPr>
              <a:t>Lecture 5: Containers, </a:t>
            </a:r>
            <a:r>
              <a:rPr lang="en-US" altLang="en-US" sz="1050" i="1" dirty="0" err="1">
                <a:solidFill>
                  <a:schemeClr val="bg1"/>
                </a:solidFill>
              </a:rPr>
              <a:t>FaaS</a:t>
            </a:r>
            <a:r>
              <a:rPr lang="en-US" altLang="en-US" sz="1050" i="1" dirty="0">
                <a:solidFill>
                  <a:schemeClr val="bg1"/>
                </a:solidFill>
              </a:rPr>
              <a:t>,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135330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Middleware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29097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248490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73200" cy="2701636"/>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4910352" y="3575209"/>
            <a:ext cx="2879571" cy="923330"/>
          </a:xfrm>
          <a:prstGeom prst="rect">
            <a:avLst/>
          </a:prstGeom>
          <a:noFill/>
        </p:spPr>
        <p:txBody>
          <a:bodyPr wrap="none" rtlCol="0">
            <a:spAutoFit/>
          </a:bodyPr>
          <a:lstStyle/>
          <a:p>
            <a:r>
              <a:rPr lang="en-US" dirty="0"/>
              <a:t>There are app server specific</a:t>
            </a:r>
            <a:br>
              <a:rPr lang="en-US" dirty="0"/>
            </a:br>
            <a:r>
              <a:rPr lang="en-US" dirty="0"/>
              <a:t>approaches to injecting into</a:t>
            </a:r>
            <a:br>
              <a:rPr lang="en-US" dirty="0"/>
            </a:br>
            <a:r>
              <a:rPr lang="en-US" dirty="0"/>
              <a:t>the applications.</a:t>
            </a:r>
          </a:p>
        </p:txBody>
      </p:sp>
    </p:spTree>
    <p:extLst>
      <p:ext uri="{BB962C8B-B14F-4D97-AF65-F5344CB8AC3E}">
        <p14:creationId xmlns:p14="http://schemas.microsoft.com/office/powerpoint/2010/main" val="3149115564"/>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and Flask</a:t>
            </a:r>
          </a:p>
        </p:txBody>
      </p:sp>
      <p:pic>
        <p:nvPicPr>
          <p:cNvPr id="4" name="Picture 3">
            <a:extLst>
              <a:ext uri="{FF2B5EF4-FFF2-40B4-BE49-F238E27FC236}">
                <a16:creationId xmlns:a16="http://schemas.microsoft.com/office/drawing/2014/main" id="{F5AD3FF2-BB2F-A247-A52D-071BE70803EA}"/>
              </a:ext>
            </a:extLst>
          </p:cNvPr>
          <p:cNvPicPr>
            <a:picLocks noChangeAspect="1"/>
          </p:cNvPicPr>
          <p:nvPr/>
        </p:nvPicPr>
        <p:blipFill>
          <a:blip r:embed="rId2"/>
          <a:stretch>
            <a:fillRect/>
          </a:stretch>
        </p:blipFill>
        <p:spPr>
          <a:xfrm>
            <a:off x="301267" y="511190"/>
            <a:ext cx="6546775" cy="2699039"/>
          </a:xfrm>
          <a:prstGeom prst="rect">
            <a:avLst/>
          </a:prstGeom>
        </p:spPr>
      </p:pic>
      <p:pic>
        <p:nvPicPr>
          <p:cNvPr id="5" name="Picture 4">
            <a:extLst>
              <a:ext uri="{FF2B5EF4-FFF2-40B4-BE49-F238E27FC236}">
                <a16:creationId xmlns:a16="http://schemas.microsoft.com/office/drawing/2014/main" id="{4E5F323B-C919-5B4E-9F76-2A11B3818E30}"/>
              </a:ext>
            </a:extLst>
          </p:cNvPr>
          <p:cNvPicPr>
            <a:picLocks noChangeAspect="1"/>
          </p:cNvPicPr>
          <p:nvPr/>
        </p:nvPicPr>
        <p:blipFill>
          <a:blip r:embed="rId3"/>
          <a:stretch>
            <a:fillRect/>
          </a:stretch>
        </p:blipFill>
        <p:spPr>
          <a:xfrm>
            <a:off x="164956" y="3737264"/>
            <a:ext cx="6086475" cy="723900"/>
          </a:xfrm>
          <a:prstGeom prst="rect">
            <a:avLst/>
          </a:prstGeom>
        </p:spPr>
      </p:pic>
      <p:sp>
        <p:nvSpPr>
          <p:cNvPr id="7" name="Rounded Rectangle 6">
            <a:extLst>
              <a:ext uri="{FF2B5EF4-FFF2-40B4-BE49-F238E27FC236}">
                <a16:creationId xmlns:a16="http://schemas.microsoft.com/office/drawing/2014/main" id="{CB15D4F3-73D7-BF4A-9454-FF70B4A29AF3}"/>
              </a:ext>
            </a:extLst>
          </p:cNvPr>
          <p:cNvSpPr/>
          <p:nvPr/>
        </p:nvSpPr>
        <p:spPr>
          <a:xfrm>
            <a:off x="4255078" y="793044"/>
            <a:ext cx="4122593" cy="1067666"/>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White list of URLs</a:t>
            </a:r>
          </a:p>
          <a:p>
            <a:pPr marL="214313" indent="-214313">
              <a:buFont typeface="Arial" panose="020B0604020202020204" pitchFamily="34" charset="0"/>
              <a:buChar char="•"/>
            </a:pPr>
            <a:r>
              <a:rPr lang="en-US" dirty="0"/>
              <a:t>If not on white list:</a:t>
            </a:r>
          </a:p>
          <a:p>
            <a:pPr marL="557213" lvl="1" indent="-214313">
              <a:buFont typeface="Arial" panose="020B0604020202020204" pitchFamily="34" charset="0"/>
              <a:buChar char="•"/>
            </a:pPr>
            <a:r>
              <a:rPr lang="en-US" dirty="0"/>
              <a:t>Verify token</a:t>
            </a:r>
          </a:p>
          <a:p>
            <a:pPr marL="557213" lvl="1" indent="-214313">
              <a:buFont typeface="Arial" panose="020B0604020202020204" pitchFamily="34" charset="0"/>
              <a:buChar char="•"/>
            </a:pPr>
            <a:r>
              <a:rPr lang="en-US" dirty="0"/>
              <a:t>Verify authorization</a:t>
            </a:r>
          </a:p>
        </p:txBody>
      </p:sp>
      <p:sp>
        <p:nvSpPr>
          <p:cNvPr id="20" name="Rounded Rectangle 19">
            <a:extLst>
              <a:ext uri="{FF2B5EF4-FFF2-40B4-BE49-F238E27FC236}">
                <a16:creationId xmlns:a16="http://schemas.microsoft.com/office/drawing/2014/main" id="{5BF37685-9AE7-9443-8EA7-CFB2ED0001E3}"/>
              </a:ext>
            </a:extLst>
          </p:cNvPr>
          <p:cNvSpPr/>
          <p:nvPr/>
        </p:nvSpPr>
        <p:spPr>
          <a:xfrm>
            <a:off x="4255078" y="2142563"/>
            <a:ext cx="4122593" cy="134951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List of filters of the form:</a:t>
            </a:r>
          </a:p>
          <a:p>
            <a:pPr marL="557213" lvl="1" indent="-214313">
              <a:buFont typeface="Arial" panose="020B0604020202020204" pitchFamily="34" charset="0"/>
              <a:buChar char="•"/>
            </a:pPr>
            <a:r>
              <a:rPr lang="en-US" dirty="0"/>
              <a:t>URL</a:t>
            </a:r>
          </a:p>
          <a:p>
            <a:pPr marL="557213" lvl="1" indent="-214313">
              <a:buFont typeface="Arial" panose="020B0604020202020204" pitchFamily="34" charset="0"/>
              <a:buChar char="•"/>
            </a:pPr>
            <a:r>
              <a:rPr lang="en-US" dirty="0"/>
              <a:t>HTTP Method</a:t>
            </a:r>
          </a:p>
          <a:p>
            <a:pPr marL="557213" lvl="1" indent="-214313">
              <a:buFont typeface="Arial" panose="020B0604020202020204" pitchFamily="34" charset="0"/>
              <a:buChar char="•"/>
            </a:pPr>
            <a:r>
              <a:rPr lang="en-US" dirty="0"/>
              <a:t>SNS topic to use</a:t>
            </a:r>
          </a:p>
          <a:p>
            <a:pPr marL="214313" indent="-214313">
              <a:buFont typeface="Arial" panose="020B0604020202020204" pitchFamily="34" charset="0"/>
              <a:buChar char="•"/>
            </a:pPr>
            <a:r>
              <a:rPr lang="en-US" dirty="0"/>
              <a:t>Send an event to SNS if matches filter</a:t>
            </a:r>
          </a:p>
        </p:txBody>
      </p:sp>
      <p:sp>
        <p:nvSpPr>
          <p:cNvPr id="8" name="TextBox 7">
            <a:extLst>
              <a:ext uri="{FF2B5EF4-FFF2-40B4-BE49-F238E27FC236}">
                <a16:creationId xmlns:a16="http://schemas.microsoft.com/office/drawing/2014/main" id="{D4DD21B5-62D4-B842-8430-9ECD1BB6BF78}"/>
              </a:ext>
            </a:extLst>
          </p:cNvPr>
          <p:cNvSpPr txBox="1"/>
          <p:nvPr/>
        </p:nvSpPr>
        <p:spPr>
          <a:xfrm>
            <a:off x="5681230" y="4068041"/>
            <a:ext cx="2424446" cy="369332"/>
          </a:xfrm>
          <a:prstGeom prst="rect">
            <a:avLst/>
          </a:prstGeom>
          <a:noFill/>
        </p:spPr>
        <p:txBody>
          <a:bodyPr wrap="none" rtlCol="0">
            <a:spAutoFit/>
          </a:bodyPr>
          <a:lstStyle/>
          <a:p>
            <a:r>
              <a:rPr lang="en-US" dirty="0"/>
              <a:t>Show some demo code.</a:t>
            </a:r>
          </a:p>
        </p:txBody>
      </p:sp>
    </p:spTree>
    <p:extLst>
      <p:ext uri="{BB962C8B-B14F-4D97-AF65-F5344CB8AC3E}">
        <p14:creationId xmlns:p14="http://schemas.microsoft.com/office/powerpoint/2010/main" val="1396337106"/>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6E610C-A8F4-C545-A863-3AE274F1DC09}"/>
              </a:ext>
            </a:extLst>
          </p:cNvPr>
          <p:cNvSpPr>
            <a:spLocks noGrp="1"/>
          </p:cNvSpPr>
          <p:nvPr>
            <p:ph idx="1"/>
          </p:nvPr>
        </p:nvSpPr>
        <p:spPr>
          <a:xfrm>
            <a:off x="138481" y="552450"/>
            <a:ext cx="8839200" cy="4038600"/>
          </a:xfrm>
        </p:spPr>
        <p:txBody>
          <a:bodyPr/>
          <a:lstStyle/>
          <a:p>
            <a:r>
              <a:rPr lang="en-US" dirty="0"/>
              <a:t>Add </a:t>
            </a:r>
            <a:r>
              <a:rPr lang="en-US" dirty="0" err="1"/>
              <a:t>before_request</a:t>
            </a:r>
            <a:r>
              <a:rPr lang="en-US" dirty="0"/>
              <a:t> and </a:t>
            </a:r>
            <a:r>
              <a:rPr lang="en-US" dirty="0" err="1"/>
              <a:t>after_request</a:t>
            </a:r>
            <a:r>
              <a:rPr lang="en-US" dirty="0"/>
              <a:t> to microservices.</a:t>
            </a:r>
            <a:br>
              <a:rPr lang="en-US" dirty="0"/>
            </a:br>
            <a:r>
              <a:rPr lang="en-US" dirty="0"/>
              <a:t>(Note: There are other approaches).</a:t>
            </a:r>
          </a:p>
          <a:p>
            <a:r>
              <a:rPr lang="en-US" dirty="0"/>
              <a:t>Implement two middleware interceptors:</a:t>
            </a:r>
          </a:p>
          <a:p>
            <a:pPr lvl="1"/>
            <a:r>
              <a:rPr lang="en-US" dirty="0"/>
              <a:t>Security</a:t>
            </a:r>
          </a:p>
          <a:p>
            <a:pPr lvl="2"/>
            <a:r>
              <a:rPr lang="en-US" dirty="0"/>
              <a:t>Configured with a JSON file.</a:t>
            </a:r>
          </a:p>
          <a:p>
            <a:pPr lvl="2"/>
            <a:r>
              <a:rPr lang="en-US" dirty="0"/>
              <a:t>File lists which {path, method} require being logged on.</a:t>
            </a:r>
          </a:p>
          <a:p>
            <a:pPr lvl="2"/>
            <a:r>
              <a:rPr lang="en-US" dirty="0"/>
              <a:t>While IDs can perform which methods on which paths.</a:t>
            </a:r>
          </a:p>
          <a:p>
            <a:pPr lvl="2"/>
            <a:r>
              <a:rPr lang="en-US" dirty="0"/>
              <a:t>Automates driving login redirect (401 – Unauthorized)</a:t>
            </a:r>
          </a:p>
          <a:p>
            <a:pPr lvl="2"/>
            <a:r>
              <a:rPr lang="en-US" dirty="0"/>
              <a:t>Checks authorization (403– Forbidden)</a:t>
            </a:r>
          </a:p>
          <a:p>
            <a:pPr lvl="1"/>
            <a:r>
              <a:rPr lang="en-US" dirty="0"/>
              <a:t>Notification:</a:t>
            </a:r>
          </a:p>
          <a:p>
            <a:pPr lvl="2"/>
            <a:r>
              <a:rPr lang="en-US" dirty="0"/>
              <a:t>Configured with JSON file.</a:t>
            </a:r>
          </a:p>
          <a:p>
            <a:pPr lvl="2"/>
            <a:r>
              <a:rPr lang="en-US" dirty="0"/>
              <a:t>File lists which operations emit a before and/or after event to an SNS topic.</a:t>
            </a:r>
          </a:p>
          <a:p>
            <a:r>
              <a:rPr lang="en-US" dirty="0"/>
              <a:t>We will use notification to drive some other things like webhooks.</a:t>
            </a:r>
          </a:p>
        </p:txBody>
      </p:sp>
      <p:sp>
        <p:nvSpPr>
          <p:cNvPr id="3" name="Title 2">
            <a:extLst>
              <a:ext uri="{FF2B5EF4-FFF2-40B4-BE49-F238E27FC236}">
                <a16:creationId xmlns:a16="http://schemas.microsoft.com/office/drawing/2014/main" id="{646BD7F6-06E1-0145-BB32-7DC3520EE9E7}"/>
              </a:ext>
            </a:extLst>
          </p:cNvPr>
          <p:cNvSpPr>
            <a:spLocks noGrp="1"/>
          </p:cNvSpPr>
          <p:nvPr>
            <p:ph type="title"/>
          </p:nvPr>
        </p:nvSpPr>
        <p:spPr/>
        <p:txBody>
          <a:bodyPr/>
          <a:lstStyle/>
          <a:p>
            <a:r>
              <a:rPr lang="en-US" dirty="0"/>
              <a:t>So, How Will We Use This?</a:t>
            </a:r>
          </a:p>
        </p:txBody>
      </p:sp>
    </p:spTree>
    <p:extLst>
      <p:ext uri="{BB962C8B-B14F-4D97-AF65-F5344CB8AC3E}">
        <p14:creationId xmlns:p14="http://schemas.microsoft.com/office/powerpoint/2010/main" val="4016423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Event Drive Processing</a:t>
            </a:r>
            <a:br>
              <a:rPr lang="en-US" altLang="en-US" sz="2800" i="1" dirty="0">
                <a:solidFill>
                  <a:schemeClr val="bg1"/>
                </a:solidFill>
              </a:rPr>
            </a:br>
            <a:r>
              <a:rPr lang="en-US" altLang="en-US" sz="2800" i="1" dirty="0">
                <a:solidFill>
                  <a:schemeClr val="bg1"/>
                </a:solidFill>
              </a:rPr>
              <a:t>Publish/Subscribe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8278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p:txBody>
          <a:bodyPr>
            <a:normAutofit/>
          </a:bodyPr>
          <a:lstStyle/>
          <a:p>
            <a:pPr marL="0" indent="0">
              <a:buNone/>
            </a:pPr>
            <a:r>
              <a:rPr lang="en-US" sz="1200" dirty="0"/>
              <a:t>“In </a:t>
            </a:r>
            <a:r>
              <a:rPr lang="en-US" sz="1200" dirty="0">
                <a:hlinkClick r:id="rId4" tooltip="Software architecture"/>
              </a:rPr>
              <a:t>software architecture</a:t>
            </a:r>
            <a:r>
              <a:rPr lang="en-US" sz="1200" dirty="0"/>
              <a:t>, </a:t>
            </a:r>
            <a:r>
              <a:rPr lang="en-US" sz="1200" b="1" dirty="0"/>
              <a:t>publish–subscribe</a:t>
            </a:r>
            <a:r>
              <a:rPr lang="en-US" sz="1200" dirty="0"/>
              <a:t> is a </a:t>
            </a:r>
            <a:r>
              <a:rPr lang="en-US" sz="1200" dirty="0">
                <a:hlinkClick r:id="rId5" tooltip="Messaging pattern"/>
              </a:rPr>
              <a:t>messaging pattern</a:t>
            </a:r>
            <a:r>
              <a:rPr lang="en-US" sz="1200" dirty="0"/>
              <a:t> where senders of </a:t>
            </a:r>
            <a:r>
              <a:rPr lang="en-US" sz="1200" dirty="0">
                <a:hlinkClick r:id="rId6" tooltip="Message passing"/>
              </a:rPr>
              <a:t>messages</a:t>
            </a:r>
            <a:r>
              <a:rPr lang="en-US" sz="12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200" dirty="0"/>
              <a:t>Publish–subscribe is a sibling of the </a:t>
            </a:r>
            <a:r>
              <a:rPr lang="en-US" sz="1200" dirty="0">
                <a:hlinkClick r:id="rId7" tooltip="Message queue"/>
              </a:rPr>
              <a:t>message queue</a:t>
            </a:r>
            <a:r>
              <a:rPr lang="en-US" sz="1200" dirty="0"/>
              <a:t> paradigm, and is typically one part of a larger </a:t>
            </a:r>
            <a:r>
              <a:rPr lang="en-US" sz="1200" dirty="0">
                <a:hlinkClick r:id="rId8" tooltip="Message-oriented middleware"/>
              </a:rPr>
              <a:t>message-oriented middleware</a:t>
            </a:r>
            <a:r>
              <a:rPr lang="en-US" sz="1200" dirty="0"/>
              <a:t> system. Most messaging systems support both the pub/sub and message queue models in their </a:t>
            </a:r>
            <a:r>
              <a:rPr lang="en-US" sz="1200" dirty="0">
                <a:hlinkClick r:id="rId9" tooltip="Application programming interface"/>
              </a:rPr>
              <a:t>API</a:t>
            </a:r>
            <a:r>
              <a:rPr lang="en-US" sz="1200" dirty="0"/>
              <a:t>, e.g. </a:t>
            </a:r>
            <a:r>
              <a:rPr lang="en-US" sz="1200" dirty="0">
                <a:hlinkClick r:id="rId10" tooltip="Java Message Service"/>
              </a:rPr>
              <a:t>Java Message Service</a:t>
            </a:r>
            <a:r>
              <a:rPr lang="en-US" sz="1200" dirty="0"/>
              <a:t> (JMS).</a:t>
            </a:r>
          </a:p>
          <a:p>
            <a:pPr marL="0" indent="0">
              <a:buNone/>
            </a:pPr>
            <a:r>
              <a:rPr lang="en-US" sz="1200" dirty="0"/>
              <a:t>This pattern provides greater network </a:t>
            </a:r>
            <a:r>
              <a:rPr lang="en-US" sz="1200" u="sng" dirty="0">
                <a:hlinkClick r:id="rId11"/>
              </a:rPr>
              <a:t>scalability</a:t>
            </a:r>
            <a:r>
              <a:rPr lang="en-US" sz="1200" dirty="0"/>
              <a:t> and a more dynamic </a:t>
            </a:r>
            <a:r>
              <a:rPr lang="en-US" sz="1200" dirty="0">
                <a:hlinkClick r:id="rId12" tooltip="Network topology"/>
              </a:rPr>
              <a:t>network topology</a:t>
            </a:r>
            <a:r>
              <a:rPr lang="en-US" sz="1200" dirty="0"/>
              <a:t>, with a resulting decreased flexibility to modify the publisher and the structure of the published data.”</a:t>
            </a:r>
          </a:p>
          <a:p>
            <a:pPr marL="0" indent="0">
              <a:buNone/>
            </a:pPr>
            <a:endParaRPr lang="en-US" sz="1200" dirty="0"/>
          </a:p>
          <a:p>
            <a:pPr marL="0" indent="0">
              <a:buNone/>
            </a:pPr>
            <a:br>
              <a:rPr lang="en-US" sz="1200" dirty="0"/>
            </a:br>
            <a:br>
              <a:rPr lang="en-US" sz="1200" dirty="0"/>
            </a:br>
            <a:r>
              <a:rPr lang="en-US" sz="1200" dirty="0"/>
              <a:t>It also support loose coupling for application</a:t>
            </a:r>
            <a:br>
              <a:rPr lang="en-US" sz="1200" dirty="0"/>
            </a:br>
            <a:r>
              <a:rPr lang="en-US" sz="1200" dirty="0"/>
              <a:t>evolution and agility.</a:t>
            </a:r>
          </a:p>
          <a:p>
            <a:pPr marL="0" indent="0">
              <a:buNone/>
            </a:pPr>
            <a:endParaRPr lang="en-US" sz="1200" dirty="0"/>
          </a:p>
          <a:p>
            <a:pPr marL="0" indent="0">
              <a:buNone/>
            </a:pPr>
            <a:r>
              <a:rPr lang="en-US" sz="1200" dirty="0"/>
              <a:t>I can add and evolve services without modifying</a:t>
            </a:r>
            <a:br>
              <a:rPr lang="en-US" sz="1200" dirty="0"/>
            </a:br>
            <a:r>
              <a:rPr lang="en-US" sz="1200" dirty="0"/>
              <a:t>the services.</a:t>
            </a:r>
          </a:p>
          <a:p>
            <a:endParaRPr lang="en-US" sz="1200" dirty="0"/>
          </a:p>
        </p:txBody>
      </p:sp>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13"/>
          <a:stretch>
            <a:fillRect/>
          </a:stretch>
        </p:blipFill>
        <p:spPr>
          <a:xfrm>
            <a:off x="4224475" y="2235106"/>
            <a:ext cx="4663938" cy="2353763"/>
          </a:xfrm>
          <a:prstGeom prst="rect">
            <a:avLst/>
          </a:prstGeom>
        </p:spPr>
      </p:pic>
      <p:sp>
        <p:nvSpPr>
          <p:cNvPr id="8" name="Rectangle 7">
            <a:extLst>
              <a:ext uri="{FF2B5EF4-FFF2-40B4-BE49-F238E27FC236}">
                <a16:creationId xmlns:a16="http://schemas.microsoft.com/office/drawing/2014/main" id="{EE578870-E01D-A441-8B96-A1602E462EA3}"/>
              </a:ext>
            </a:extLst>
          </p:cNvPr>
          <p:cNvSpPr/>
          <p:nvPr/>
        </p:nvSpPr>
        <p:spPr>
          <a:xfrm>
            <a:off x="255588" y="2369528"/>
            <a:ext cx="6230983" cy="230832"/>
          </a:xfrm>
          <a:prstGeom prst="rect">
            <a:avLst/>
          </a:prstGeom>
        </p:spPr>
        <p:txBody>
          <a:bodyPr wrap="square">
            <a:spAutoFit/>
          </a:bodyPr>
          <a:lstStyle/>
          <a:p>
            <a:r>
              <a:rPr lang="en-US" sz="900" dirty="0"/>
              <a:t>https://</a:t>
            </a:r>
            <a:r>
              <a:rPr lang="en-US" sz="900" dirty="0" err="1"/>
              <a:t>en.wikipedia.org</a:t>
            </a:r>
            <a:r>
              <a:rPr lang="en-US" sz="900" dirty="0"/>
              <a:t>/wiki/Publish%E2%80%93subscribe_pattern</a:t>
            </a:r>
          </a:p>
        </p:txBody>
      </p:sp>
      <p:cxnSp>
        <p:nvCxnSpPr>
          <p:cNvPr id="11" name="Straight Arrow Connector 10">
            <a:extLst>
              <a:ext uri="{FF2B5EF4-FFF2-40B4-BE49-F238E27FC236}">
                <a16:creationId xmlns:a16="http://schemas.microsoft.com/office/drawing/2014/main" id="{3FDDE935-B153-6243-9917-DF57C45094EB}"/>
              </a:ext>
            </a:extLst>
          </p:cNvPr>
          <p:cNvCxnSpPr>
            <a:cxnSpLocks/>
          </p:cNvCxnSpPr>
          <p:nvPr/>
        </p:nvCxnSpPr>
        <p:spPr>
          <a:xfrm>
            <a:off x="4876800" y="2876550"/>
            <a:ext cx="4572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9186507-9C54-8F4D-A827-C76F7AF5F640}"/>
              </a:ext>
            </a:extLst>
          </p:cNvPr>
          <p:cNvCxnSpPr>
            <a:cxnSpLocks/>
          </p:cNvCxnSpPr>
          <p:nvPr/>
        </p:nvCxnSpPr>
        <p:spPr>
          <a:xfrm flipV="1">
            <a:off x="4876800" y="3709504"/>
            <a:ext cx="304800" cy="81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FD0836-1BDB-BF49-97E4-D56E4B51BF05}"/>
              </a:ext>
            </a:extLst>
          </p:cNvPr>
          <p:cNvCxnSpPr>
            <a:cxnSpLocks/>
          </p:cNvCxnSpPr>
          <p:nvPr/>
        </p:nvCxnSpPr>
        <p:spPr>
          <a:xfrm flipV="1">
            <a:off x="5638800" y="3315507"/>
            <a:ext cx="685800" cy="279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0B52717-15BB-5D46-8F41-02B68FCF0A4B}"/>
              </a:ext>
            </a:extLst>
          </p:cNvPr>
          <p:cNvCxnSpPr>
            <a:cxnSpLocks/>
          </p:cNvCxnSpPr>
          <p:nvPr/>
        </p:nvCxnSpPr>
        <p:spPr>
          <a:xfrm>
            <a:off x="5638800" y="3006174"/>
            <a:ext cx="685800" cy="309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8240AB7-0B19-5441-9A0C-F4D74222D691}"/>
              </a:ext>
            </a:extLst>
          </p:cNvPr>
          <p:cNvCxnSpPr>
            <a:cxnSpLocks/>
          </p:cNvCxnSpPr>
          <p:nvPr/>
        </p:nvCxnSpPr>
        <p:spPr>
          <a:xfrm flipV="1">
            <a:off x="6694488" y="2876550"/>
            <a:ext cx="468313" cy="364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FE69F71-3EFF-0040-BA36-9FF8A2986F1C}"/>
              </a:ext>
            </a:extLst>
          </p:cNvPr>
          <p:cNvCxnSpPr>
            <a:cxnSpLocks/>
          </p:cNvCxnSpPr>
          <p:nvPr/>
        </p:nvCxnSpPr>
        <p:spPr>
          <a:xfrm flipV="1">
            <a:off x="6694488" y="3315507"/>
            <a:ext cx="46831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FAA6557-4A30-0D4D-87DF-87772CC20A86}"/>
              </a:ext>
            </a:extLst>
          </p:cNvPr>
          <p:cNvCxnSpPr>
            <a:cxnSpLocks/>
          </p:cNvCxnSpPr>
          <p:nvPr/>
        </p:nvCxnSpPr>
        <p:spPr>
          <a:xfrm>
            <a:off x="6674895" y="3432998"/>
            <a:ext cx="487906" cy="35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1591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Pub/Sub – Simple Notification 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27</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pic>
        <p:nvPicPr>
          <p:cNvPr id="9" name="Picture 8">
            <a:extLst>
              <a:ext uri="{FF2B5EF4-FFF2-40B4-BE49-F238E27FC236}">
                <a16:creationId xmlns:a16="http://schemas.microsoft.com/office/drawing/2014/main" id="{E9A80440-EF38-794B-AB86-6C09C477B004}"/>
              </a:ext>
            </a:extLst>
          </p:cNvPr>
          <p:cNvPicPr>
            <a:picLocks noChangeAspect="1"/>
          </p:cNvPicPr>
          <p:nvPr/>
        </p:nvPicPr>
        <p:blipFill>
          <a:blip r:embed="rId4"/>
          <a:stretch>
            <a:fillRect/>
          </a:stretch>
        </p:blipFill>
        <p:spPr>
          <a:xfrm>
            <a:off x="568234" y="556058"/>
            <a:ext cx="8007532" cy="4003766"/>
          </a:xfrm>
          <a:prstGeom prst="rect">
            <a:avLst/>
          </a:prstGeom>
        </p:spPr>
      </p:pic>
    </p:spTree>
    <p:extLst>
      <p:ext uri="{BB962C8B-B14F-4D97-AF65-F5344CB8AC3E}">
        <p14:creationId xmlns:p14="http://schemas.microsoft.com/office/powerpoint/2010/main" val="3758467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1B2E25-7187-9B40-9180-2C36F27CAC05}"/>
              </a:ext>
            </a:extLst>
          </p:cNvPr>
          <p:cNvSpPr>
            <a:spLocks noGrp="1"/>
          </p:cNvSpPr>
          <p:nvPr>
            <p:ph idx="1"/>
          </p:nvPr>
        </p:nvSpPr>
        <p:spPr>
          <a:xfrm>
            <a:off x="152400" y="590550"/>
            <a:ext cx="8915400" cy="4038600"/>
          </a:xfrm>
        </p:spPr>
        <p:txBody>
          <a:bodyPr/>
          <a:lstStyle/>
          <a:p>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The term "webhook" was coined by Jeff Lindsay in 2007 from the computer programming term hook.”</a:t>
            </a:r>
          </a:p>
        </p:txBody>
      </p:sp>
      <p:sp>
        <p:nvSpPr>
          <p:cNvPr id="3" name="Title 2">
            <a:extLst>
              <a:ext uri="{FF2B5EF4-FFF2-40B4-BE49-F238E27FC236}">
                <a16:creationId xmlns:a16="http://schemas.microsoft.com/office/drawing/2014/main" id="{1DEB0EDF-7470-104D-A647-EFB2B27FD7A7}"/>
              </a:ext>
            </a:extLst>
          </p:cNvPr>
          <p:cNvSpPr>
            <a:spLocks noGrp="1"/>
          </p:cNvSpPr>
          <p:nvPr>
            <p:ph type="title"/>
          </p:nvPr>
        </p:nvSpPr>
        <p:spPr/>
        <p:txBody>
          <a:bodyPr/>
          <a:lstStyle/>
          <a:p>
            <a:r>
              <a:rPr lang="en-US" dirty="0"/>
              <a:t>Webhooks</a:t>
            </a:r>
          </a:p>
        </p:txBody>
      </p:sp>
      <p:pic>
        <p:nvPicPr>
          <p:cNvPr id="1026" name="Picture 2">
            <a:extLst>
              <a:ext uri="{FF2B5EF4-FFF2-40B4-BE49-F238E27FC236}">
                <a16:creationId xmlns:a16="http://schemas.microsoft.com/office/drawing/2014/main" id="{7EB43473-BEB6-E041-B2F7-6A8358923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62150"/>
            <a:ext cx="5418666"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580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26984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8E562-0615-A44F-940F-0A001B963431}"/>
              </a:ext>
            </a:extLst>
          </p:cNvPr>
          <p:cNvSpPr>
            <a:spLocks noGrp="1"/>
          </p:cNvSpPr>
          <p:nvPr>
            <p:ph idx="1"/>
          </p:nvPr>
        </p:nvSpPr>
        <p:spPr/>
        <p:txBody>
          <a:bodyPr/>
          <a:lstStyle/>
          <a:p>
            <a:r>
              <a:rPr lang="en-US" sz="1800" dirty="0"/>
              <a:t>I have one big computer and I want to run multiple applications.</a:t>
            </a:r>
          </a:p>
          <a:p>
            <a:r>
              <a:rPr lang="en-US" sz="1800" dirty="0"/>
              <a:t>This creates several challenges, e.g.</a:t>
            </a:r>
          </a:p>
          <a:p>
            <a:pPr lvl="1"/>
            <a:r>
              <a:rPr lang="en-US" sz="1600" dirty="0"/>
              <a:t>Resource sharing and allocation (CPU, memory, disk, ... ...)</a:t>
            </a:r>
          </a:p>
          <a:p>
            <a:pPr lvl="1"/>
            <a:r>
              <a:rPr lang="en-US" sz="1600" dirty="0"/>
              <a:t>Isolation: Application A should not be able to corrupt/mess with application B’s files, memory, ... ...</a:t>
            </a:r>
          </a:p>
          <a:p>
            <a:pPr lvl="1"/>
            <a:r>
              <a:rPr lang="en-US" sz="1600" dirty="0"/>
              <a:t>Configuration: Applications require libraries, versions of libraries, prerequisites, compiler/interpreter levels, ... ...</a:t>
            </a:r>
          </a:p>
          <a:p>
            <a:r>
              <a:rPr lang="en-US" sz="1800" dirty="0"/>
              <a:t>Basically, I want a way to someone package or fence all of this.</a:t>
            </a:r>
            <a:br>
              <a:rPr lang="en-US" sz="1800" dirty="0"/>
            </a:br>
            <a:r>
              <a:rPr lang="en-US" sz="1800" dirty="0"/>
              <a:t>We see some of the issues with Java </a:t>
            </a:r>
            <a:r>
              <a:rPr lang="en-US" sz="1800" dirty="0" err="1"/>
              <a:t>Classpath</a:t>
            </a:r>
            <a:r>
              <a:rPr lang="en-US" sz="1800" dirty="0"/>
              <a:t>, Python environments, ...</a:t>
            </a:r>
          </a:p>
          <a:p>
            <a:r>
              <a:rPr lang="en-US" sz="1800" dirty="0"/>
              <a:t>There are a few ways to do this:</a:t>
            </a:r>
          </a:p>
          <a:p>
            <a:pPr lvl="1"/>
            <a:r>
              <a:rPr lang="en-US" sz="1600" dirty="0"/>
              <a:t>OS process and paths.</a:t>
            </a:r>
          </a:p>
          <a:p>
            <a:pPr lvl="1"/>
            <a:r>
              <a:rPr lang="en-US" sz="1600" dirty="0"/>
              <a:t>VMs</a:t>
            </a:r>
          </a:p>
          <a:p>
            <a:pPr lvl="1"/>
            <a:r>
              <a:rPr lang="en-US" sz="1600" dirty="0"/>
              <a:t>Containers</a:t>
            </a:r>
          </a:p>
        </p:txBody>
      </p:sp>
      <p:sp>
        <p:nvSpPr>
          <p:cNvPr id="3" name="Title 2">
            <a:extLst>
              <a:ext uri="{FF2B5EF4-FFF2-40B4-BE49-F238E27FC236}">
                <a16:creationId xmlns:a16="http://schemas.microsoft.com/office/drawing/2014/main" id="{C660AF52-3E14-5A49-87E3-8262DAB19A90}"/>
              </a:ext>
            </a:extLst>
          </p:cNvPr>
          <p:cNvSpPr>
            <a:spLocks noGrp="1"/>
          </p:cNvSpPr>
          <p:nvPr>
            <p:ph type="title"/>
          </p:nvPr>
        </p:nvSpPr>
        <p:spPr/>
        <p:txBody>
          <a:bodyPr/>
          <a:lstStyle/>
          <a:p>
            <a:r>
              <a:rPr lang="en-US" dirty="0"/>
              <a:t>Fundamental, Recurring Problem</a:t>
            </a:r>
          </a:p>
        </p:txBody>
      </p:sp>
    </p:spTree>
    <p:extLst>
      <p:ext uri="{BB962C8B-B14F-4D97-AF65-F5344CB8AC3E}">
        <p14:creationId xmlns:p14="http://schemas.microsoft.com/office/powerpoint/2010/main" val="1564593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3613646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7A33B-8F58-B446-8EA5-17CE66E1F864}"/>
              </a:ext>
            </a:extLst>
          </p:cNvPr>
          <p:cNvSpPr>
            <a:spLocks noGrp="1"/>
          </p:cNvSpPr>
          <p:nvPr>
            <p:ph type="title"/>
          </p:nvPr>
        </p:nvSpPr>
        <p:spPr/>
        <p:txBody>
          <a:bodyPr/>
          <a:lstStyle/>
          <a:p>
            <a:r>
              <a:rPr lang="en-US" dirty="0"/>
              <a:t>Serverless and Function-as-a-Service</a:t>
            </a:r>
          </a:p>
        </p:txBody>
      </p:sp>
      <p:pic>
        <p:nvPicPr>
          <p:cNvPr id="4" name="Picture 3">
            <a:extLst>
              <a:ext uri="{FF2B5EF4-FFF2-40B4-BE49-F238E27FC236}">
                <a16:creationId xmlns:a16="http://schemas.microsoft.com/office/drawing/2014/main" id="{61D4FF3C-74CC-5947-AE63-E8314D203667}"/>
              </a:ext>
            </a:extLst>
          </p:cNvPr>
          <p:cNvPicPr>
            <a:picLocks noChangeAspect="1"/>
          </p:cNvPicPr>
          <p:nvPr/>
        </p:nvPicPr>
        <p:blipFill>
          <a:blip r:embed="rId2"/>
          <a:stretch>
            <a:fillRect/>
          </a:stretch>
        </p:blipFill>
        <p:spPr>
          <a:xfrm>
            <a:off x="331069" y="611290"/>
            <a:ext cx="8293190" cy="4016273"/>
          </a:xfrm>
          <a:prstGeom prst="rect">
            <a:avLst/>
          </a:prstGeom>
        </p:spPr>
      </p:pic>
      <p:sp>
        <p:nvSpPr>
          <p:cNvPr id="5" name="Rectangle 4">
            <a:extLst>
              <a:ext uri="{FF2B5EF4-FFF2-40B4-BE49-F238E27FC236}">
                <a16:creationId xmlns:a16="http://schemas.microsoft.com/office/drawing/2014/main" id="{B7488D3D-B9D5-FD48-9DAD-3DA64A4954D1}"/>
              </a:ext>
            </a:extLst>
          </p:cNvPr>
          <p:cNvSpPr/>
          <p:nvPr/>
        </p:nvSpPr>
        <p:spPr>
          <a:xfrm>
            <a:off x="331070" y="4276059"/>
            <a:ext cx="6144165" cy="276999"/>
          </a:xfrm>
          <a:prstGeom prst="rect">
            <a:avLst/>
          </a:prstGeom>
        </p:spPr>
        <p:txBody>
          <a:bodyPr wrap="square">
            <a:spAutoFit/>
          </a:bodyPr>
          <a:lstStyle/>
          <a:p>
            <a:r>
              <a:rPr lang="en-US" sz="1200" dirty="0"/>
              <a:t>https://</a:t>
            </a:r>
            <a:r>
              <a:rPr lang="en-US" sz="1200" dirty="0" err="1"/>
              <a:t>medium.com</a:t>
            </a:r>
            <a:r>
              <a:rPr lang="en-US" sz="1200" dirty="0"/>
              <a:t>/@</a:t>
            </a:r>
            <a:r>
              <a:rPr lang="en-US" sz="1200" dirty="0" err="1"/>
              <a:t>tanmayct</a:t>
            </a:r>
            <a:r>
              <a:rPr lang="en-US" sz="1200" dirty="0"/>
              <a:t>/serverless-architecture-function-as-a-service-19e127b8c990</a:t>
            </a:r>
          </a:p>
        </p:txBody>
      </p:sp>
    </p:spTree>
    <p:extLst>
      <p:ext uri="{BB962C8B-B14F-4D97-AF65-F5344CB8AC3E}">
        <p14:creationId xmlns:p14="http://schemas.microsoft.com/office/powerpoint/2010/main" val="2475770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1439519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149193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FA2EFC-44A9-164B-99AA-E554910F9165}"/>
              </a:ext>
            </a:extLst>
          </p:cNvPr>
          <p:cNvSpPr>
            <a:spLocks noGrp="1"/>
          </p:cNvSpPr>
          <p:nvPr>
            <p:ph type="title"/>
          </p:nvPr>
        </p:nvSpPr>
        <p:spPr/>
        <p:txBody>
          <a:bodyPr/>
          <a:lstStyle/>
          <a:p>
            <a:r>
              <a:rPr lang="en-US" dirty="0"/>
              <a:t>Containers and VMs</a:t>
            </a:r>
          </a:p>
        </p:txBody>
      </p:sp>
      <p:pic>
        <p:nvPicPr>
          <p:cNvPr id="4" name="Picture 3">
            <a:extLst>
              <a:ext uri="{FF2B5EF4-FFF2-40B4-BE49-F238E27FC236}">
                <a16:creationId xmlns:a16="http://schemas.microsoft.com/office/drawing/2014/main" id="{7EF4B30F-A03B-E446-AD1D-55D0EB28651A}"/>
              </a:ext>
            </a:extLst>
          </p:cNvPr>
          <p:cNvPicPr>
            <a:picLocks noChangeAspect="1"/>
          </p:cNvPicPr>
          <p:nvPr/>
        </p:nvPicPr>
        <p:blipFill>
          <a:blip r:embed="rId2"/>
          <a:stretch>
            <a:fillRect/>
          </a:stretch>
        </p:blipFill>
        <p:spPr>
          <a:xfrm>
            <a:off x="1066800" y="666750"/>
            <a:ext cx="6217444" cy="3989803"/>
          </a:xfrm>
          <a:prstGeom prst="rect">
            <a:avLst/>
          </a:prstGeom>
        </p:spPr>
      </p:pic>
    </p:spTree>
    <p:extLst>
      <p:ext uri="{BB962C8B-B14F-4D97-AF65-F5344CB8AC3E}">
        <p14:creationId xmlns:p14="http://schemas.microsoft.com/office/powerpoint/2010/main" val="784315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EB3937-4BD3-104D-ADA0-7C7372E5E527}"/>
              </a:ext>
            </a:extLst>
          </p:cNvPr>
          <p:cNvSpPr>
            <a:spLocks noGrp="1"/>
          </p:cNvSpPr>
          <p:nvPr>
            <p:ph idx="1"/>
          </p:nvPr>
        </p:nvSpPr>
        <p:spPr/>
        <p:txBody>
          <a:bodyPr/>
          <a:lstStyle/>
          <a:p>
            <a:r>
              <a:rPr lang="en-US" dirty="0"/>
              <a:t>“</a:t>
            </a:r>
            <a:r>
              <a:rPr lang="en-US" dirty="0" err="1"/>
              <a:t>cgroups</a:t>
            </a:r>
            <a:r>
              <a:rPr lang="en-US" dirty="0"/>
              <a:t> (abbreviated from control groups) is a Linux kernel feature that limits, accounts for, and isolates the resource usage (CPU, memory, disk I/O, network, etc.) of a collection of processes.”</a:t>
            </a:r>
            <a:br>
              <a:rPr lang="en-US" dirty="0"/>
            </a:br>
            <a:endParaRPr lang="en-US" dirty="0"/>
          </a:p>
          <a:p>
            <a:r>
              <a:rPr lang="en-US" dirty="0"/>
              <a:t>“Namespaces are a feature of the Linux kernel that partitions kernel resources such that one set of processes sees one set of resources while another set of processes sees a different set of resources. </a:t>
            </a:r>
            <a:br>
              <a:rPr lang="en-US" dirty="0"/>
            </a:br>
            <a:r>
              <a:rPr lang="en-US" dirty="0"/>
              <a:t>... ...</a:t>
            </a:r>
            <a:br>
              <a:rPr lang="en-US" dirty="0"/>
            </a:br>
            <a:r>
              <a:rPr lang="en-US" dirty="0"/>
              <a:t>those namespaces refer to distinct resources. Resources may exist in multiple spaces. Examples of such resources are process IDs, hostnames, user IDs, file names, and some names associated with network access, ...”</a:t>
            </a:r>
          </a:p>
        </p:txBody>
      </p:sp>
      <p:sp>
        <p:nvSpPr>
          <p:cNvPr id="3" name="Title 2">
            <a:extLst>
              <a:ext uri="{FF2B5EF4-FFF2-40B4-BE49-F238E27FC236}">
                <a16:creationId xmlns:a16="http://schemas.microsoft.com/office/drawing/2014/main" id="{074177DE-5A7C-DC46-902D-B367A1CCF713}"/>
              </a:ext>
            </a:extLst>
          </p:cNvPr>
          <p:cNvSpPr>
            <a:spLocks noGrp="1"/>
          </p:cNvSpPr>
          <p:nvPr>
            <p:ph type="title"/>
          </p:nvPr>
        </p:nvSpPr>
        <p:spPr/>
        <p:txBody>
          <a:bodyPr/>
          <a:lstStyle/>
          <a:p>
            <a:r>
              <a:rPr lang="en-US" dirty="0"/>
              <a:t>Concept (from Wikipedia)</a:t>
            </a:r>
          </a:p>
        </p:txBody>
      </p:sp>
    </p:spTree>
    <p:extLst>
      <p:ext uri="{BB962C8B-B14F-4D97-AF65-F5344CB8AC3E}">
        <p14:creationId xmlns:p14="http://schemas.microsoft.com/office/powerpoint/2010/main" val="134883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86BD02-4766-F74B-ACB1-139B0BB13706}"/>
              </a:ext>
            </a:extLst>
          </p:cNvPr>
          <p:cNvSpPr>
            <a:spLocks noGrp="1"/>
          </p:cNvSpPr>
          <p:nvPr>
            <p:ph type="title"/>
          </p:nvPr>
        </p:nvSpPr>
        <p:spPr/>
        <p:txBody>
          <a:bodyPr/>
          <a:lstStyle/>
          <a:p>
            <a:r>
              <a:rPr lang="en-US" dirty="0"/>
              <a:t>Containers vs VMs</a:t>
            </a:r>
          </a:p>
        </p:txBody>
      </p:sp>
      <p:sp>
        <p:nvSpPr>
          <p:cNvPr id="8" name="AutoShape 4">
            <a:extLst>
              <a:ext uri="{FF2B5EF4-FFF2-40B4-BE49-F238E27FC236}">
                <a16:creationId xmlns:a16="http://schemas.microsoft.com/office/drawing/2014/main" id="{10A7E4CD-8D45-1A4F-B078-45CCFF63DE5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771AE1D3-D985-D247-87B8-B139ADB937E1}"/>
              </a:ext>
            </a:extLst>
          </p:cNvPr>
          <p:cNvPicPr>
            <a:picLocks noChangeAspect="1"/>
          </p:cNvPicPr>
          <p:nvPr/>
        </p:nvPicPr>
        <p:blipFill>
          <a:blip r:embed="rId2"/>
          <a:stretch>
            <a:fillRect/>
          </a:stretch>
        </p:blipFill>
        <p:spPr>
          <a:xfrm>
            <a:off x="304800" y="590550"/>
            <a:ext cx="7772400" cy="4053055"/>
          </a:xfrm>
          <a:prstGeom prst="rect">
            <a:avLst/>
          </a:prstGeom>
        </p:spPr>
      </p:pic>
    </p:spTree>
    <p:extLst>
      <p:ext uri="{BB962C8B-B14F-4D97-AF65-F5344CB8AC3E}">
        <p14:creationId xmlns:p14="http://schemas.microsoft.com/office/powerpoint/2010/main" val="3716780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A02B3-2C96-7641-A9A9-3BD63F9894EE}"/>
              </a:ext>
            </a:extLst>
          </p:cNvPr>
          <p:cNvSpPr>
            <a:spLocks noGrp="1"/>
          </p:cNvSpPr>
          <p:nvPr>
            <p:ph type="title"/>
          </p:nvPr>
        </p:nvSpPr>
        <p:spPr/>
        <p:txBody>
          <a:bodyPr/>
          <a:lstStyle/>
          <a:p>
            <a:r>
              <a:rPr lang="en-US" dirty="0"/>
              <a:t>Some Container/Docker Implementation Concepts</a:t>
            </a:r>
          </a:p>
        </p:txBody>
      </p:sp>
      <p:pic>
        <p:nvPicPr>
          <p:cNvPr id="4" name="Picture 3">
            <a:extLst>
              <a:ext uri="{FF2B5EF4-FFF2-40B4-BE49-F238E27FC236}">
                <a16:creationId xmlns:a16="http://schemas.microsoft.com/office/drawing/2014/main" id="{D264F72E-2701-2E46-85A7-153DE0960E95}"/>
              </a:ext>
            </a:extLst>
          </p:cNvPr>
          <p:cNvPicPr>
            <a:picLocks noChangeAspect="1"/>
          </p:cNvPicPr>
          <p:nvPr/>
        </p:nvPicPr>
        <p:blipFill>
          <a:blip r:embed="rId2"/>
          <a:stretch>
            <a:fillRect/>
          </a:stretch>
        </p:blipFill>
        <p:spPr>
          <a:xfrm>
            <a:off x="228600" y="1733550"/>
            <a:ext cx="3311828" cy="2362200"/>
          </a:xfrm>
          <a:prstGeom prst="rect">
            <a:avLst/>
          </a:prstGeom>
          <a:ln>
            <a:solidFill>
              <a:schemeClr val="tx1"/>
            </a:solidFill>
          </a:ln>
        </p:spPr>
      </p:pic>
      <p:pic>
        <p:nvPicPr>
          <p:cNvPr id="5" name="Picture 4">
            <a:extLst>
              <a:ext uri="{FF2B5EF4-FFF2-40B4-BE49-F238E27FC236}">
                <a16:creationId xmlns:a16="http://schemas.microsoft.com/office/drawing/2014/main" id="{7168E5D4-1304-6F44-BE5B-2845CC8F029B}"/>
              </a:ext>
            </a:extLst>
          </p:cNvPr>
          <p:cNvPicPr>
            <a:picLocks noChangeAspect="1"/>
          </p:cNvPicPr>
          <p:nvPr/>
        </p:nvPicPr>
        <p:blipFill>
          <a:blip r:embed="rId3"/>
          <a:stretch>
            <a:fillRect/>
          </a:stretch>
        </p:blipFill>
        <p:spPr>
          <a:xfrm>
            <a:off x="5029200" y="1600041"/>
            <a:ext cx="3124200" cy="2457374"/>
          </a:xfrm>
          <a:prstGeom prst="rect">
            <a:avLst/>
          </a:prstGeom>
          <a:ln>
            <a:solidFill>
              <a:schemeClr val="tx1"/>
            </a:solidFill>
          </a:ln>
        </p:spPr>
      </p:pic>
      <p:pic>
        <p:nvPicPr>
          <p:cNvPr id="2" name="Picture 1">
            <a:extLst>
              <a:ext uri="{FF2B5EF4-FFF2-40B4-BE49-F238E27FC236}">
                <a16:creationId xmlns:a16="http://schemas.microsoft.com/office/drawing/2014/main" id="{3E7A3653-5ACE-8A45-89C0-F1E00773847B}"/>
              </a:ext>
            </a:extLst>
          </p:cNvPr>
          <p:cNvPicPr>
            <a:picLocks noChangeAspect="1"/>
          </p:cNvPicPr>
          <p:nvPr/>
        </p:nvPicPr>
        <p:blipFill>
          <a:blip r:embed="rId4"/>
          <a:stretch>
            <a:fillRect/>
          </a:stretch>
        </p:blipFill>
        <p:spPr>
          <a:xfrm>
            <a:off x="0" y="447614"/>
            <a:ext cx="3978877" cy="1127703"/>
          </a:xfrm>
          <a:prstGeom prst="rect">
            <a:avLst/>
          </a:prstGeom>
        </p:spPr>
      </p:pic>
      <p:pic>
        <p:nvPicPr>
          <p:cNvPr id="9" name="Picture 8">
            <a:extLst>
              <a:ext uri="{FF2B5EF4-FFF2-40B4-BE49-F238E27FC236}">
                <a16:creationId xmlns:a16="http://schemas.microsoft.com/office/drawing/2014/main" id="{176B4BC4-8710-8946-9A6D-0B4C9FEFB070}"/>
              </a:ext>
            </a:extLst>
          </p:cNvPr>
          <p:cNvPicPr>
            <a:picLocks noChangeAspect="1"/>
          </p:cNvPicPr>
          <p:nvPr/>
        </p:nvPicPr>
        <p:blipFill>
          <a:blip r:embed="rId5"/>
          <a:stretch>
            <a:fillRect/>
          </a:stretch>
        </p:blipFill>
        <p:spPr>
          <a:xfrm>
            <a:off x="4834646" y="539319"/>
            <a:ext cx="4038600" cy="1016862"/>
          </a:xfrm>
          <a:prstGeom prst="rect">
            <a:avLst/>
          </a:prstGeom>
        </p:spPr>
      </p:pic>
      <p:sp>
        <p:nvSpPr>
          <p:cNvPr id="10" name="TextBox 9">
            <a:extLst>
              <a:ext uri="{FF2B5EF4-FFF2-40B4-BE49-F238E27FC236}">
                <a16:creationId xmlns:a16="http://schemas.microsoft.com/office/drawing/2014/main" id="{AC18576B-8C2A-1D47-8053-3F426742403D}"/>
              </a:ext>
            </a:extLst>
          </p:cNvPr>
          <p:cNvSpPr txBox="1"/>
          <p:nvPr/>
        </p:nvSpPr>
        <p:spPr>
          <a:xfrm>
            <a:off x="1621" y="4171950"/>
            <a:ext cx="3856056" cy="338554"/>
          </a:xfrm>
          <a:prstGeom prst="rect">
            <a:avLst/>
          </a:prstGeom>
          <a:noFill/>
        </p:spPr>
        <p:txBody>
          <a:bodyPr wrap="none" rtlCol="0">
            <a:spAutoFit/>
          </a:bodyPr>
          <a:lstStyle/>
          <a:p>
            <a:r>
              <a:rPr lang="en-US" sz="1600" dirty="0"/>
              <a:t>Isolates libraries, paths, packages, PIDs, ... ...</a:t>
            </a:r>
          </a:p>
        </p:txBody>
      </p:sp>
      <p:sp>
        <p:nvSpPr>
          <p:cNvPr id="11" name="TextBox 10">
            <a:extLst>
              <a:ext uri="{FF2B5EF4-FFF2-40B4-BE49-F238E27FC236}">
                <a16:creationId xmlns:a16="http://schemas.microsoft.com/office/drawing/2014/main" id="{84D49089-4D5B-4D4B-B98A-2B2C151C549F}"/>
              </a:ext>
            </a:extLst>
          </p:cNvPr>
          <p:cNvSpPr txBox="1"/>
          <p:nvPr/>
        </p:nvSpPr>
        <p:spPr>
          <a:xfrm>
            <a:off x="4965191" y="4171950"/>
            <a:ext cx="3777509" cy="338554"/>
          </a:xfrm>
          <a:prstGeom prst="rect">
            <a:avLst/>
          </a:prstGeom>
          <a:noFill/>
        </p:spPr>
        <p:txBody>
          <a:bodyPr wrap="none" rtlCol="0">
            <a:spAutoFit/>
          </a:bodyPr>
          <a:lstStyle/>
          <a:p>
            <a:r>
              <a:rPr lang="en-US" sz="1600" dirty="0"/>
              <a:t>Partitions and caps resource consumption.</a:t>
            </a:r>
          </a:p>
        </p:txBody>
      </p:sp>
    </p:spTree>
    <p:extLst>
      <p:ext uri="{BB962C8B-B14F-4D97-AF65-F5344CB8AC3E}">
        <p14:creationId xmlns:p14="http://schemas.microsoft.com/office/powerpoint/2010/main" val="67968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FEBE7-E066-584A-9618-CCC736CE494F}"/>
              </a:ext>
            </a:extLst>
          </p:cNvPr>
          <p:cNvSpPr>
            <a:spLocks noGrp="1"/>
          </p:cNvSpPr>
          <p:nvPr>
            <p:ph type="title"/>
          </p:nvPr>
        </p:nvSpPr>
        <p:spPr/>
        <p:txBody>
          <a:bodyPr/>
          <a:lstStyle/>
          <a:p>
            <a:r>
              <a:rPr lang="en-US" altLang="en-US" dirty="0">
                <a:solidFill>
                  <a:prstClr val="white"/>
                </a:solidFill>
              </a:rPr>
              <a:t>Containers and Some Docker Overview</a:t>
            </a:r>
            <a:br>
              <a:rPr lang="en-US" altLang="en-US" dirty="0">
                <a:solidFill>
                  <a:prstClr val="white"/>
                </a:solidFill>
              </a:rPr>
            </a:br>
            <a:endParaRPr lang="en-US" dirty="0"/>
          </a:p>
        </p:txBody>
      </p:sp>
      <p:pic>
        <p:nvPicPr>
          <p:cNvPr id="4" name="Picture 3">
            <a:extLst>
              <a:ext uri="{FF2B5EF4-FFF2-40B4-BE49-F238E27FC236}">
                <a16:creationId xmlns:a16="http://schemas.microsoft.com/office/drawing/2014/main" id="{F565D0C2-5A36-A843-B5EF-BF99DC865D88}"/>
              </a:ext>
            </a:extLst>
          </p:cNvPr>
          <p:cNvPicPr>
            <a:picLocks noChangeAspect="1"/>
          </p:cNvPicPr>
          <p:nvPr/>
        </p:nvPicPr>
        <p:blipFill>
          <a:blip r:embed="rId2"/>
          <a:stretch>
            <a:fillRect/>
          </a:stretch>
        </p:blipFill>
        <p:spPr>
          <a:xfrm>
            <a:off x="67089" y="466725"/>
            <a:ext cx="3405395" cy="2583403"/>
          </a:xfrm>
          <a:prstGeom prst="rect">
            <a:avLst/>
          </a:prstGeom>
        </p:spPr>
      </p:pic>
      <p:pic>
        <p:nvPicPr>
          <p:cNvPr id="5" name="Picture 4">
            <a:extLst>
              <a:ext uri="{FF2B5EF4-FFF2-40B4-BE49-F238E27FC236}">
                <a16:creationId xmlns:a16="http://schemas.microsoft.com/office/drawing/2014/main" id="{0409977B-997C-614F-B49F-B85686DC5AA6}"/>
              </a:ext>
            </a:extLst>
          </p:cNvPr>
          <p:cNvPicPr>
            <a:picLocks noChangeAspect="1"/>
          </p:cNvPicPr>
          <p:nvPr/>
        </p:nvPicPr>
        <p:blipFill>
          <a:blip r:embed="rId3"/>
          <a:stretch>
            <a:fillRect/>
          </a:stretch>
        </p:blipFill>
        <p:spPr>
          <a:xfrm>
            <a:off x="4360793" y="574676"/>
            <a:ext cx="4229307" cy="827892"/>
          </a:xfrm>
          <a:prstGeom prst="rect">
            <a:avLst/>
          </a:prstGeom>
        </p:spPr>
      </p:pic>
      <p:sp>
        <p:nvSpPr>
          <p:cNvPr id="6" name="Content Placeholder 14">
            <a:extLst>
              <a:ext uri="{FF2B5EF4-FFF2-40B4-BE49-F238E27FC236}">
                <a16:creationId xmlns:a16="http://schemas.microsoft.com/office/drawing/2014/main" id="{841D9E54-4840-8A43-B228-C36FC3BF2689}"/>
              </a:ext>
            </a:extLst>
          </p:cNvPr>
          <p:cNvSpPr>
            <a:spLocks noGrp="1"/>
          </p:cNvSpPr>
          <p:nvPr>
            <p:ph idx="1"/>
          </p:nvPr>
        </p:nvSpPr>
        <p:spPr>
          <a:xfrm>
            <a:off x="2109580" y="1520043"/>
            <a:ext cx="6405770" cy="3112679"/>
          </a:xfrm>
          <a:solidFill>
            <a:schemeClr val="bg1"/>
          </a:solidFill>
        </p:spPr>
        <p:txBody>
          <a:bodyPr>
            <a:normAutofit lnSpcReduction="10000"/>
          </a:bodyPr>
          <a:lstStyle/>
          <a:p>
            <a:r>
              <a:rPr lang="en-US" sz="1800" dirty="0"/>
              <a:t>We are familiar with the problem</a:t>
            </a:r>
          </a:p>
          <a:p>
            <a:pPr lvl="1"/>
            <a:r>
              <a:rPr lang="en-US" sz="1500" dirty="0"/>
              <a:t>We have a system with an OS and installed SW.</a:t>
            </a:r>
          </a:p>
          <a:p>
            <a:pPr lvl="1"/>
            <a:r>
              <a:rPr lang="en-US" sz="1500" dirty="0"/>
              <a:t>We need to install something new, and that requires installing prerequisites, changing versions, etc.</a:t>
            </a:r>
          </a:p>
          <a:p>
            <a:pPr lvl="1"/>
            <a:r>
              <a:rPr lang="en-US" sz="1500" dirty="0"/>
              <a:t>After many tries, we get the application installed only to find out we broke some other application.</a:t>
            </a:r>
          </a:p>
          <a:p>
            <a:r>
              <a:rPr lang="en-US" sz="1800" dirty="0"/>
              <a:t>Docker and containers allow you to:</a:t>
            </a:r>
          </a:p>
          <a:p>
            <a:pPr lvl="1"/>
            <a:r>
              <a:rPr lang="en-US" sz="1500" dirty="0"/>
              <a:t>Develop an application or SW system.</a:t>
            </a:r>
          </a:p>
          <a:p>
            <a:pPr lvl="1"/>
            <a:r>
              <a:rPr lang="en-US" sz="1500" dirty="0"/>
              <a:t>Package up the entire environment (paths, versions, libs, ...) into an image that works and is self-contained.</a:t>
            </a:r>
          </a:p>
          <a:p>
            <a:pPr lvl="1"/>
            <a:r>
              <a:rPr lang="en-US" sz="1500" dirty="0"/>
              <a:t>Someone installing/starting your application simply gets the image from a repository and starts the image to create a running container.</a:t>
            </a:r>
          </a:p>
        </p:txBody>
      </p:sp>
    </p:spTree>
    <p:extLst>
      <p:ext uri="{BB962C8B-B14F-4D97-AF65-F5344CB8AC3E}">
        <p14:creationId xmlns:p14="http://schemas.microsoft.com/office/powerpoint/2010/main" val="36693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F7D52-189F-E54F-BEBC-3B659C7E9EFA}"/>
              </a:ext>
            </a:extLst>
          </p:cNvPr>
          <p:cNvSpPr>
            <a:spLocks noGrp="1"/>
          </p:cNvSpPr>
          <p:nvPr>
            <p:ph idx="1"/>
          </p:nvPr>
        </p:nvSpPr>
        <p:spPr/>
        <p:txBody>
          <a:bodyPr/>
          <a:lstStyle/>
          <a:p>
            <a:r>
              <a:rPr lang="en-US" sz="1800" dirty="0"/>
              <a:t>We will follow this tutorial https://</a:t>
            </a:r>
            <a:r>
              <a:rPr lang="en-US" sz="1800" dirty="0" err="1"/>
              <a:t>docs.docker.com</a:t>
            </a:r>
            <a:r>
              <a:rPr lang="en-US" sz="1800" dirty="0"/>
              <a:t>/language/python/</a:t>
            </a:r>
            <a:br>
              <a:rPr lang="en-US" sz="1800" dirty="0"/>
            </a:br>
            <a:r>
              <a:rPr lang="en-US" sz="1800" dirty="0"/>
              <a:t>to get experience.</a:t>
            </a:r>
          </a:p>
          <a:p>
            <a:r>
              <a:rPr lang="en-US" sz="1800" dirty="0"/>
              <a:t>But, the in the future, basic idea is the same as we have previously followed.</a:t>
            </a:r>
          </a:p>
          <a:p>
            <a:r>
              <a:rPr lang="en-US" sz="1800" dirty="0"/>
              <a:t>The steps:</a:t>
            </a:r>
          </a:p>
          <a:p>
            <a:pPr lvl="1"/>
            <a:r>
              <a:rPr lang="en-US" sz="1600" dirty="0"/>
              <a:t>Find an example of something cool.</a:t>
            </a:r>
          </a:p>
          <a:p>
            <a:pPr lvl="1"/>
            <a:r>
              <a:rPr lang="en-US" sz="1600" dirty="0"/>
              <a:t>Download it, set it up and run it.</a:t>
            </a:r>
          </a:p>
          <a:p>
            <a:pPr lvl="1"/>
            <a:r>
              <a:rPr lang="en-US" sz="1600" dirty="0"/>
              <a:t>Modify it and add my application code and logic.</a:t>
            </a:r>
          </a:p>
          <a:p>
            <a:pPr lvl="1"/>
            <a:r>
              <a:rPr lang="en-US" sz="1600" dirty="0"/>
              <a:t>Push it somewhere, in this case Docker Hub</a:t>
            </a:r>
          </a:p>
          <a:p>
            <a:pPr lvl="1"/>
            <a:r>
              <a:rPr lang="en-US" sz="1600" dirty="0"/>
              <a:t>Deploy on the cloud. AWS gives you two or three options:</a:t>
            </a:r>
          </a:p>
          <a:p>
            <a:pPr lvl="2"/>
            <a:r>
              <a:rPr lang="en-US" sz="1400" dirty="0"/>
              <a:t>Docker on EC2</a:t>
            </a:r>
          </a:p>
          <a:p>
            <a:pPr lvl="2"/>
            <a:r>
              <a:rPr lang="en-US" sz="1400" dirty="0"/>
              <a:t>Elastic Container Service</a:t>
            </a:r>
          </a:p>
          <a:p>
            <a:r>
              <a:rPr lang="en-US" sz="1800" dirty="0"/>
              <a:t>I also used this:</a:t>
            </a:r>
            <a:br>
              <a:rPr lang="en-US" sz="1800" dirty="0"/>
            </a:br>
            <a:r>
              <a:rPr lang="en-US" sz="1800" dirty="0"/>
              <a:t>https://</a:t>
            </a:r>
            <a:r>
              <a:rPr lang="en-US" sz="1800" dirty="0" err="1"/>
              <a:t>www.docker.com</a:t>
            </a:r>
            <a:r>
              <a:rPr lang="en-US" sz="1800" dirty="0"/>
              <a:t>/blog/containerized-python-development-part-2/</a:t>
            </a:r>
          </a:p>
        </p:txBody>
      </p:sp>
      <p:sp>
        <p:nvSpPr>
          <p:cNvPr id="3" name="Title 2">
            <a:extLst>
              <a:ext uri="{FF2B5EF4-FFF2-40B4-BE49-F238E27FC236}">
                <a16:creationId xmlns:a16="http://schemas.microsoft.com/office/drawing/2014/main" id="{8972469B-E4D3-F045-985E-442B0E7D1847}"/>
              </a:ext>
            </a:extLst>
          </p:cNvPr>
          <p:cNvSpPr>
            <a:spLocks noGrp="1"/>
          </p:cNvSpPr>
          <p:nvPr>
            <p:ph type="title"/>
          </p:nvPr>
        </p:nvSpPr>
        <p:spPr/>
        <p:txBody>
          <a:bodyPr/>
          <a:lstStyle/>
          <a:p>
            <a:r>
              <a:rPr lang="en-US" dirty="0"/>
              <a:t>Simple Tutorial</a:t>
            </a:r>
          </a:p>
        </p:txBody>
      </p:sp>
    </p:spTree>
    <p:extLst>
      <p:ext uri="{BB962C8B-B14F-4D97-AF65-F5344CB8AC3E}">
        <p14:creationId xmlns:p14="http://schemas.microsoft.com/office/powerpoint/2010/main" val="4196552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75560</TotalTime>
  <Words>2293</Words>
  <Application>Microsoft Macintosh PowerPoint</Application>
  <PresentationFormat>On-screen Show (16:9)</PresentationFormat>
  <Paragraphs>249</Paragraphs>
  <Slides>34</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Century Schoolbook</vt:lpstr>
      <vt:lpstr>Courier New</vt:lpstr>
      <vt:lpstr>Helvetica</vt:lpstr>
      <vt:lpstr>Helvetica Neue</vt:lpstr>
      <vt:lpstr>Helvetica Neue Light</vt:lpstr>
      <vt:lpstr>Museo For Dell</vt:lpstr>
      <vt:lpstr>Museo Sans For Dell</vt:lpstr>
      <vt:lpstr>Times New Roman</vt:lpstr>
      <vt:lpstr>Office Theme</vt:lpstr>
      <vt:lpstr>PowerPoint Presentation</vt:lpstr>
      <vt:lpstr>PowerPoint Presentation</vt:lpstr>
      <vt:lpstr>Fundamental, Recurring Problem</vt:lpstr>
      <vt:lpstr>Containers and VMs</vt:lpstr>
      <vt:lpstr>Concept (from Wikipedia)</vt:lpstr>
      <vt:lpstr>Containers vs VMs</vt:lpstr>
      <vt:lpstr>Some Container/Docker Implementation Concepts</vt:lpstr>
      <vt:lpstr>Containers and Some Docker Overview </vt:lpstr>
      <vt:lpstr>Simple Tutorial</vt:lpstr>
      <vt:lpstr>PowerPoint Presentation</vt:lpstr>
      <vt:lpstr>REST Method</vt:lpstr>
      <vt:lpstr>REST Paths</vt:lpstr>
      <vt:lpstr>Success Response Codes</vt:lpstr>
      <vt:lpstr>Dependency Injection</vt:lpstr>
      <vt:lpstr>CORS</vt:lpstr>
      <vt:lpstr>PowerPoint Presentation</vt:lpstr>
      <vt:lpstr>REST Principles</vt:lpstr>
      <vt:lpstr>Stateless</vt:lpstr>
      <vt:lpstr>Statelessness</vt:lpstr>
      <vt:lpstr>PowerPoint Presentation</vt:lpstr>
      <vt:lpstr>Middleware</vt:lpstr>
      <vt:lpstr>Middleware – Conceptual Model</vt:lpstr>
      <vt:lpstr>Middleware and Flask</vt:lpstr>
      <vt:lpstr>So, How Will We Use This?</vt:lpstr>
      <vt:lpstr>PowerPoint Presentation</vt:lpstr>
      <vt:lpstr>PowerPoint Presentation</vt:lpstr>
      <vt:lpstr>PowerPoint Presentation</vt:lpstr>
      <vt:lpstr>Webhooks</vt:lpstr>
      <vt:lpstr>PowerPoint Presentation</vt:lpstr>
      <vt:lpstr>Serverless and Function-as-a-Service</vt:lpstr>
      <vt:lpstr>Serverless and Function-as-a-Service</vt:lpstr>
      <vt:lpstr>What is Serverless Good/Not Good For ... ...</vt:lpstr>
      <vt:lpstr>What triggers code execution?</vt:lpstr>
      <vt:lpstr>(Some) Current Platforms for Serverless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589</cp:revision>
  <cp:lastPrinted>2018-11-15T21:01:50Z</cp:lastPrinted>
  <dcterms:created xsi:type="dcterms:W3CDTF">2010-04-12T23:12:02Z</dcterms:created>
  <dcterms:modified xsi:type="dcterms:W3CDTF">2022-10-13T21:09:09Z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